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4"/>
  </p:sldMasterIdLst>
  <p:notesMasterIdLst>
    <p:notesMasterId r:id="rId21"/>
  </p:notesMasterIdLst>
  <p:sldIdLst>
    <p:sldId id="256" r:id="rId5"/>
    <p:sldId id="257" r:id="rId6"/>
    <p:sldId id="273" r:id="rId7"/>
    <p:sldId id="272" r:id="rId8"/>
    <p:sldId id="280" r:id="rId9"/>
    <p:sldId id="275" r:id="rId10"/>
    <p:sldId id="276" r:id="rId11"/>
    <p:sldId id="277" r:id="rId12"/>
    <p:sldId id="279" r:id="rId13"/>
    <p:sldId id="281" r:id="rId14"/>
    <p:sldId id="268" r:id="rId15"/>
    <p:sldId id="269" r:id="rId16"/>
    <p:sldId id="270" r:id="rId17"/>
    <p:sldId id="271" r:id="rId18"/>
    <p:sldId id="260" r:id="rId19"/>
    <p:sldId id="26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66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725" autoAdjust="0"/>
  </p:normalViewPr>
  <p:slideViewPr>
    <p:cSldViewPr snapToGrid="0">
      <p:cViewPr varScale="1">
        <p:scale>
          <a:sx n="46" d="100"/>
          <a:sy n="46" d="100"/>
        </p:scale>
        <p:origin x="957" y="21"/>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mila Mena" userId="8c67edcc0fe69e15" providerId="LiveId" clId="{46D3BAA7-9666-4C56-AC02-6D8B9B52294B}"/>
    <pc:docChg chg="modSld">
      <pc:chgData name="Camila Mena" userId="8c67edcc0fe69e15" providerId="LiveId" clId="{46D3BAA7-9666-4C56-AC02-6D8B9B52294B}" dt="2021-08-25T23:14:34.418" v="58"/>
      <pc:docMkLst>
        <pc:docMk/>
      </pc:docMkLst>
      <pc:sldChg chg="modNotesTx">
        <pc:chgData name="Camila Mena" userId="8c67edcc0fe69e15" providerId="LiveId" clId="{46D3BAA7-9666-4C56-AC02-6D8B9B52294B}" dt="2021-08-25T23:04:23.023" v="57" actId="20577"/>
        <pc:sldMkLst>
          <pc:docMk/>
          <pc:sldMk cId="2657730720" sldId="260"/>
        </pc:sldMkLst>
      </pc:sldChg>
      <pc:sldChg chg="modSp mod">
        <pc:chgData name="Camila Mena" userId="8c67edcc0fe69e15" providerId="LiveId" clId="{46D3BAA7-9666-4C56-AC02-6D8B9B52294B}" dt="2021-08-25T23:14:34.418" v="58"/>
        <pc:sldMkLst>
          <pc:docMk/>
          <pc:sldMk cId="2237157189" sldId="269"/>
        </pc:sldMkLst>
        <pc:spChg chg="mod">
          <ac:chgData name="Camila Mena" userId="8c67edcc0fe69e15" providerId="LiveId" clId="{46D3BAA7-9666-4C56-AC02-6D8B9B52294B}" dt="2021-08-25T23:14:34.418" v="58"/>
          <ac:spMkLst>
            <pc:docMk/>
            <pc:sldMk cId="2237157189" sldId="269"/>
            <ac:spMk id="2" creationId="{F032C693-F876-4380-9369-75764D9615EF}"/>
          </ac:spMkLst>
        </pc:spChg>
      </pc:sldChg>
      <pc:sldChg chg="modNotesTx">
        <pc:chgData name="Camila Mena" userId="8c67edcc0fe69e15" providerId="LiveId" clId="{46D3BAA7-9666-4C56-AC02-6D8B9B52294B}" dt="2021-08-25T23:02:35.470" v="47" actId="20577"/>
        <pc:sldMkLst>
          <pc:docMk/>
          <pc:sldMk cId="2307003090" sldId="271"/>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23D0EF-57DB-41BC-97B2-C23AEEDBEFD9}" type="doc">
      <dgm:prSet loTypeId="urn:microsoft.com/office/officeart/2005/8/layout/pyramid2" loCatId="pyramid" qsTypeId="urn:microsoft.com/office/officeart/2005/8/quickstyle/simple1" qsCatId="simple" csTypeId="urn:microsoft.com/office/officeart/2005/8/colors/accent0_2" csCatId="mainScheme" phldr="1"/>
      <dgm:spPr/>
    </dgm:pt>
    <dgm:pt modelId="{3CF04CB9-B5DC-4196-BDDB-D628180D609E}">
      <dgm:prSet phldrT="[Text]" custT="1"/>
      <dgm:spPr/>
      <dgm:t>
        <a:bodyPr/>
        <a:lstStyle/>
        <a:p>
          <a:r>
            <a:rPr lang="en-US" sz="2600" dirty="0" err="1"/>
            <a:t>Comunidad</a:t>
          </a:r>
          <a:endParaRPr lang="en-US" sz="2600" dirty="0"/>
        </a:p>
      </dgm:t>
    </dgm:pt>
    <dgm:pt modelId="{77008F21-DB62-4FA8-BEA7-01330FAF1F5F}" type="parTrans" cxnId="{6E595D7C-855F-4F42-B420-051EACA7CFFC}">
      <dgm:prSet/>
      <dgm:spPr/>
      <dgm:t>
        <a:bodyPr/>
        <a:lstStyle/>
        <a:p>
          <a:endParaRPr lang="en-US" sz="1100"/>
        </a:p>
      </dgm:t>
    </dgm:pt>
    <dgm:pt modelId="{7F3C83F1-DD7A-43E8-9130-AEB4D6188AE0}" type="sibTrans" cxnId="{6E595D7C-855F-4F42-B420-051EACA7CFFC}">
      <dgm:prSet/>
      <dgm:spPr/>
      <dgm:t>
        <a:bodyPr/>
        <a:lstStyle/>
        <a:p>
          <a:endParaRPr lang="en-US" sz="1100"/>
        </a:p>
      </dgm:t>
    </dgm:pt>
    <dgm:pt modelId="{6CFC248A-6AB1-40A2-82DC-A3E6E3F213B1}">
      <dgm:prSet phldrT="[Text]" custT="1"/>
      <dgm:spPr/>
      <dgm:t>
        <a:bodyPr/>
        <a:lstStyle/>
        <a:p>
          <a:r>
            <a:rPr lang="en-US" sz="2600" dirty="0"/>
            <a:t>Sistema de </a:t>
          </a:r>
          <a:r>
            <a:rPr lang="en-US" sz="2600" dirty="0" err="1"/>
            <a:t>apoyo</a:t>
          </a:r>
          <a:r>
            <a:rPr lang="en-US" sz="2600" dirty="0"/>
            <a:t> </a:t>
          </a:r>
          <a:r>
            <a:rPr lang="en-US" sz="2600" dirty="0" err="1"/>
            <a:t>inmediato</a:t>
          </a:r>
          <a:endParaRPr lang="en-US" sz="2600" dirty="0"/>
        </a:p>
      </dgm:t>
    </dgm:pt>
    <dgm:pt modelId="{0C8516C7-982A-4614-888E-0E3F0EDE69DA}" type="parTrans" cxnId="{27373372-251C-4CA2-A8C4-C16FF8756938}">
      <dgm:prSet/>
      <dgm:spPr/>
      <dgm:t>
        <a:bodyPr/>
        <a:lstStyle/>
        <a:p>
          <a:endParaRPr lang="en-US" sz="1100"/>
        </a:p>
      </dgm:t>
    </dgm:pt>
    <dgm:pt modelId="{DEEEF67B-20D7-4A57-BFEC-7A7BEE2E958C}" type="sibTrans" cxnId="{27373372-251C-4CA2-A8C4-C16FF8756938}">
      <dgm:prSet/>
      <dgm:spPr/>
      <dgm:t>
        <a:bodyPr/>
        <a:lstStyle/>
        <a:p>
          <a:endParaRPr lang="en-US" sz="1100"/>
        </a:p>
      </dgm:t>
    </dgm:pt>
    <dgm:pt modelId="{C3EC7903-80F5-4B85-9C44-FAFAB84491A4}">
      <dgm:prSet phldrT="[Text]" custT="1"/>
      <dgm:spPr/>
      <dgm:t>
        <a:bodyPr/>
        <a:lstStyle/>
        <a:p>
          <a:r>
            <a:rPr lang="es-419" sz="2600" dirty="0"/>
            <a:t>Uno mismo</a:t>
          </a:r>
          <a:endParaRPr lang="en-US" sz="2600" dirty="0"/>
        </a:p>
      </dgm:t>
    </dgm:pt>
    <dgm:pt modelId="{36645771-638C-4F1F-9798-657945A5440D}" type="parTrans" cxnId="{3A46B778-4543-4231-8492-3021234F0900}">
      <dgm:prSet/>
      <dgm:spPr/>
      <dgm:t>
        <a:bodyPr/>
        <a:lstStyle/>
        <a:p>
          <a:endParaRPr lang="en-US" sz="1100"/>
        </a:p>
      </dgm:t>
    </dgm:pt>
    <dgm:pt modelId="{99984971-EFEB-4EF9-B130-A3E8681E4E5A}" type="sibTrans" cxnId="{3A46B778-4543-4231-8492-3021234F0900}">
      <dgm:prSet/>
      <dgm:spPr/>
      <dgm:t>
        <a:bodyPr/>
        <a:lstStyle/>
        <a:p>
          <a:endParaRPr lang="en-US" sz="1100"/>
        </a:p>
      </dgm:t>
    </dgm:pt>
    <dgm:pt modelId="{6AF1BBE8-7DF5-4A11-A221-2D3EFD2F49B0}" type="pres">
      <dgm:prSet presAssocID="{5823D0EF-57DB-41BC-97B2-C23AEEDBEFD9}" presName="compositeShape" presStyleCnt="0">
        <dgm:presLayoutVars>
          <dgm:dir/>
          <dgm:resizeHandles/>
        </dgm:presLayoutVars>
      </dgm:prSet>
      <dgm:spPr/>
    </dgm:pt>
    <dgm:pt modelId="{5FAE8341-1B85-45BB-B37B-9F908E0694DD}" type="pres">
      <dgm:prSet presAssocID="{5823D0EF-57DB-41BC-97B2-C23AEEDBEFD9}" presName="pyramid" presStyleLbl="node1" presStyleIdx="0" presStyleCnt="1"/>
      <dgm:spPr/>
    </dgm:pt>
    <dgm:pt modelId="{E46D724A-00EF-454E-A46F-57FCA9B48091}" type="pres">
      <dgm:prSet presAssocID="{5823D0EF-57DB-41BC-97B2-C23AEEDBEFD9}" presName="theList" presStyleCnt="0"/>
      <dgm:spPr/>
    </dgm:pt>
    <dgm:pt modelId="{648F8702-6507-4E52-955A-63C5985BCB26}" type="pres">
      <dgm:prSet presAssocID="{3CF04CB9-B5DC-4196-BDDB-D628180D609E}" presName="aNode" presStyleLbl="fgAcc1" presStyleIdx="0" presStyleCnt="3">
        <dgm:presLayoutVars>
          <dgm:bulletEnabled val="1"/>
        </dgm:presLayoutVars>
      </dgm:prSet>
      <dgm:spPr/>
    </dgm:pt>
    <dgm:pt modelId="{A279407D-931B-4F9B-8B11-91525072C266}" type="pres">
      <dgm:prSet presAssocID="{3CF04CB9-B5DC-4196-BDDB-D628180D609E}" presName="aSpace" presStyleCnt="0"/>
      <dgm:spPr/>
    </dgm:pt>
    <dgm:pt modelId="{A36A75AF-317A-4096-B552-9134CF29A46C}" type="pres">
      <dgm:prSet presAssocID="{6CFC248A-6AB1-40A2-82DC-A3E6E3F213B1}" presName="aNode" presStyleLbl="fgAcc1" presStyleIdx="1" presStyleCnt="3">
        <dgm:presLayoutVars>
          <dgm:bulletEnabled val="1"/>
        </dgm:presLayoutVars>
      </dgm:prSet>
      <dgm:spPr/>
    </dgm:pt>
    <dgm:pt modelId="{EE94733D-30FF-4CB5-9AA1-EC03369A5AA9}" type="pres">
      <dgm:prSet presAssocID="{6CFC248A-6AB1-40A2-82DC-A3E6E3F213B1}" presName="aSpace" presStyleCnt="0"/>
      <dgm:spPr/>
    </dgm:pt>
    <dgm:pt modelId="{B5994F7A-B684-4063-93DF-1E87E7F697B4}" type="pres">
      <dgm:prSet presAssocID="{C3EC7903-80F5-4B85-9C44-FAFAB84491A4}" presName="aNode" presStyleLbl="fgAcc1" presStyleIdx="2" presStyleCnt="3">
        <dgm:presLayoutVars>
          <dgm:bulletEnabled val="1"/>
        </dgm:presLayoutVars>
      </dgm:prSet>
      <dgm:spPr/>
    </dgm:pt>
    <dgm:pt modelId="{B23A5F40-6174-4F41-B19F-FC9357B61F5B}" type="pres">
      <dgm:prSet presAssocID="{C3EC7903-80F5-4B85-9C44-FAFAB84491A4}" presName="aSpace" presStyleCnt="0"/>
      <dgm:spPr/>
    </dgm:pt>
  </dgm:ptLst>
  <dgm:cxnLst>
    <dgm:cxn modelId="{90DFE64F-A13A-4769-BA2F-75321721C40D}" type="presOf" srcId="{C3EC7903-80F5-4B85-9C44-FAFAB84491A4}" destId="{B5994F7A-B684-4063-93DF-1E87E7F697B4}" srcOrd="0" destOrd="0" presId="urn:microsoft.com/office/officeart/2005/8/layout/pyramid2"/>
    <dgm:cxn modelId="{03306450-898A-4B56-9D53-3DD8571A6CA9}" type="presOf" srcId="{5823D0EF-57DB-41BC-97B2-C23AEEDBEFD9}" destId="{6AF1BBE8-7DF5-4A11-A221-2D3EFD2F49B0}" srcOrd="0" destOrd="0" presId="urn:microsoft.com/office/officeart/2005/8/layout/pyramid2"/>
    <dgm:cxn modelId="{27373372-251C-4CA2-A8C4-C16FF8756938}" srcId="{5823D0EF-57DB-41BC-97B2-C23AEEDBEFD9}" destId="{6CFC248A-6AB1-40A2-82DC-A3E6E3F213B1}" srcOrd="1" destOrd="0" parTransId="{0C8516C7-982A-4614-888E-0E3F0EDE69DA}" sibTransId="{DEEEF67B-20D7-4A57-BFEC-7A7BEE2E958C}"/>
    <dgm:cxn modelId="{3A46B778-4543-4231-8492-3021234F0900}" srcId="{5823D0EF-57DB-41BC-97B2-C23AEEDBEFD9}" destId="{C3EC7903-80F5-4B85-9C44-FAFAB84491A4}" srcOrd="2" destOrd="0" parTransId="{36645771-638C-4F1F-9798-657945A5440D}" sibTransId="{99984971-EFEB-4EF9-B130-A3E8681E4E5A}"/>
    <dgm:cxn modelId="{E8E7397A-7FA5-4123-BF29-F5FBAA998E1C}" type="presOf" srcId="{3CF04CB9-B5DC-4196-BDDB-D628180D609E}" destId="{648F8702-6507-4E52-955A-63C5985BCB26}" srcOrd="0" destOrd="0" presId="urn:microsoft.com/office/officeart/2005/8/layout/pyramid2"/>
    <dgm:cxn modelId="{6E595D7C-855F-4F42-B420-051EACA7CFFC}" srcId="{5823D0EF-57DB-41BC-97B2-C23AEEDBEFD9}" destId="{3CF04CB9-B5DC-4196-BDDB-D628180D609E}" srcOrd="0" destOrd="0" parTransId="{77008F21-DB62-4FA8-BEA7-01330FAF1F5F}" sibTransId="{7F3C83F1-DD7A-43E8-9130-AEB4D6188AE0}"/>
    <dgm:cxn modelId="{0369FB82-7F3B-4DA4-8AA6-9E0626111C97}" type="presOf" srcId="{6CFC248A-6AB1-40A2-82DC-A3E6E3F213B1}" destId="{A36A75AF-317A-4096-B552-9134CF29A46C}" srcOrd="0" destOrd="0" presId="urn:microsoft.com/office/officeart/2005/8/layout/pyramid2"/>
    <dgm:cxn modelId="{F53D1FA8-14E3-48A4-8B9F-F716E7D04B3F}" type="presParOf" srcId="{6AF1BBE8-7DF5-4A11-A221-2D3EFD2F49B0}" destId="{5FAE8341-1B85-45BB-B37B-9F908E0694DD}" srcOrd="0" destOrd="0" presId="urn:microsoft.com/office/officeart/2005/8/layout/pyramid2"/>
    <dgm:cxn modelId="{3CAAE652-FBC0-4848-B208-AF64EFAE412D}" type="presParOf" srcId="{6AF1BBE8-7DF5-4A11-A221-2D3EFD2F49B0}" destId="{E46D724A-00EF-454E-A46F-57FCA9B48091}" srcOrd="1" destOrd="0" presId="urn:microsoft.com/office/officeart/2005/8/layout/pyramid2"/>
    <dgm:cxn modelId="{7292EC30-EA0C-4E0E-90CC-E0B987D4213B}" type="presParOf" srcId="{E46D724A-00EF-454E-A46F-57FCA9B48091}" destId="{648F8702-6507-4E52-955A-63C5985BCB26}" srcOrd="0" destOrd="0" presId="urn:microsoft.com/office/officeart/2005/8/layout/pyramid2"/>
    <dgm:cxn modelId="{7B920A51-5198-49BB-85B8-F741FECBC029}" type="presParOf" srcId="{E46D724A-00EF-454E-A46F-57FCA9B48091}" destId="{A279407D-931B-4F9B-8B11-91525072C266}" srcOrd="1" destOrd="0" presId="urn:microsoft.com/office/officeart/2005/8/layout/pyramid2"/>
    <dgm:cxn modelId="{45AF1D3A-55FA-441F-88B7-01651AD91D3F}" type="presParOf" srcId="{E46D724A-00EF-454E-A46F-57FCA9B48091}" destId="{A36A75AF-317A-4096-B552-9134CF29A46C}" srcOrd="2" destOrd="0" presId="urn:microsoft.com/office/officeart/2005/8/layout/pyramid2"/>
    <dgm:cxn modelId="{668E3163-AAFA-47C0-8F17-88C899D30B7B}" type="presParOf" srcId="{E46D724A-00EF-454E-A46F-57FCA9B48091}" destId="{EE94733D-30FF-4CB5-9AA1-EC03369A5AA9}" srcOrd="3" destOrd="0" presId="urn:microsoft.com/office/officeart/2005/8/layout/pyramid2"/>
    <dgm:cxn modelId="{67897F83-ABD5-4A74-90B4-1E002CADAC27}" type="presParOf" srcId="{E46D724A-00EF-454E-A46F-57FCA9B48091}" destId="{B5994F7A-B684-4063-93DF-1E87E7F697B4}" srcOrd="4" destOrd="0" presId="urn:microsoft.com/office/officeart/2005/8/layout/pyramid2"/>
    <dgm:cxn modelId="{7B9962B4-0978-4983-9E5A-F22AAD05CF44}" type="presParOf" srcId="{E46D724A-00EF-454E-A46F-57FCA9B48091}" destId="{B23A5F40-6174-4F41-B19F-FC9357B61F5B}"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23D0EF-57DB-41BC-97B2-C23AEEDBEFD9}" type="doc">
      <dgm:prSet loTypeId="urn:microsoft.com/office/officeart/2005/8/layout/pyramid2" loCatId="pyramid" qsTypeId="urn:microsoft.com/office/officeart/2005/8/quickstyle/simple1" qsCatId="simple" csTypeId="urn:microsoft.com/office/officeart/2005/8/colors/accent0_2" csCatId="mainScheme" phldr="1"/>
      <dgm:spPr/>
    </dgm:pt>
    <dgm:pt modelId="{3CF04CB9-B5DC-4196-BDDB-D628180D609E}">
      <dgm:prSet phldrT="[Text]" custT="1"/>
      <dgm:spPr/>
      <dgm:t>
        <a:bodyPr/>
        <a:lstStyle/>
        <a:p>
          <a:r>
            <a:rPr lang="en-US" sz="2400" dirty="0"/>
            <a:t>Comunidad</a:t>
          </a:r>
        </a:p>
      </dgm:t>
    </dgm:pt>
    <dgm:pt modelId="{77008F21-DB62-4FA8-BEA7-01330FAF1F5F}" type="parTrans" cxnId="{6E595D7C-855F-4F42-B420-051EACA7CFFC}">
      <dgm:prSet/>
      <dgm:spPr/>
      <dgm:t>
        <a:bodyPr/>
        <a:lstStyle/>
        <a:p>
          <a:endParaRPr lang="en-US" sz="1100"/>
        </a:p>
      </dgm:t>
    </dgm:pt>
    <dgm:pt modelId="{7F3C83F1-DD7A-43E8-9130-AEB4D6188AE0}" type="sibTrans" cxnId="{6E595D7C-855F-4F42-B420-051EACA7CFFC}">
      <dgm:prSet/>
      <dgm:spPr/>
      <dgm:t>
        <a:bodyPr/>
        <a:lstStyle/>
        <a:p>
          <a:endParaRPr lang="en-US" sz="1100"/>
        </a:p>
      </dgm:t>
    </dgm:pt>
    <dgm:pt modelId="{6CFC248A-6AB1-40A2-82DC-A3E6E3F213B1}">
      <dgm:prSet phldrT="[Text]" custT="1"/>
      <dgm:spPr/>
      <dgm:t>
        <a:bodyPr/>
        <a:lstStyle/>
        <a:p>
          <a:r>
            <a:rPr lang="en-US" sz="2400" dirty="0"/>
            <a:t>Sistema de </a:t>
          </a:r>
          <a:r>
            <a:rPr lang="en-US" sz="2400" dirty="0" err="1"/>
            <a:t>apoyo</a:t>
          </a:r>
          <a:r>
            <a:rPr lang="en-US" sz="2400" dirty="0"/>
            <a:t> inmediato</a:t>
          </a:r>
        </a:p>
      </dgm:t>
    </dgm:pt>
    <dgm:pt modelId="{0C8516C7-982A-4614-888E-0E3F0EDE69DA}" type="parTrans" cxnId="{27373372-251C-4CA2-A8C4-C16FF8756938}">
      <dgm:prSet/>
      <dgm:spPr/>
      <dgm:t>
        <a:bodyPr/>
        <a:lstStyle/>
        <a:p>
          <a:endParaRPr lang="en-US" sz="1100"/>
        </a:p>
      </dgm:t>
    </dgm:pt>
    <dgm:pt modelId="{DEEEF67B-20D7-4A57-BFEC-7A7BEE2E958C}" type="sibTrans" cxnId="{27373372-251C-4CA2-A8C4-C16FF8756938}">
      <dgm:prSet/>
      <dgm:spPr/>
      <dgm:t>
        <a:bodyPr/>
        <a:lstStyle/>
        <a:p>
          <a:endParaRPr lang="en-US" sz="1100"/>
        </a:p>
      </dgm:t>
    </dgm:pt>
    <dgm:pt modelId="{C3EC7903-80F5-4B85-9C44-FAFAB84491A4}">
      <dgm:prSet phldrT="[Text]" custT="1"/>
      <dgm:spPr/>
      <dgm:t>
        <a:bodyPr/>
        <a:lstStyle/>
        <a:p>
          <a:r>
            <a:rPr lang="en-US" sz="2400"/>
            <a:t>Uno mismo</a:t>
          </a:r>
        </a:p>
      </dgm:t>
    </dgm:pt>
    <dgm:pt modelId="{36645771-638C-4F1F-9798-657945A5440D}" type="parTrans" cxnId="{3A46B778-4543-4231-8492-3021234F0900}">
      <dgm:prSet/>
      <dgm:spPr/>
      <dgm:t>
        <a:bodyPr/>
        <a:lstStyle/>
        <a:p>
          <a:endParaRPr lang="en-US" sz="1100"/>
        </a:p>
      </dgm:t>
    </dgm:pt>
    <dgm:pt modelId="{99984971-EFEB-4EF9-B130-A3E8681E4E5A}" type="sibTrans" cxnId="{3A46B778-4543-4231-8492-3021234F0900}">
      <dgm:prSet/>
      <dgm:spPr/>
      <dgm:t>
        <a:bodyPr/>
        <a:lstStyle/>
        <a:p>
          <a:endParaRPr lang="en-US" sz="1100"/>
        </a:p>
      </dgm:t>
    </dgm:pt>
    <dgm:pt modelId="{6AF1BBE8-7DF5-4A11-A221-2D3EFD2F49B0}" type="pres">
      <dgm:prSet presAssocID="{5823D0EF-57DB-41BC-97B2-C23AEEDBEFD9}" presName="compositeShape" presStyleCnt="0">
        <dgm:presLayoutVars>
          <dgm:dir/>
          <dgm:resizeHandles/>
        </dgm:presLayoutVars>
      </dgm:prSet>
      <dgm:spPr/>
    </dgm:pt>
    <dgm:pt modelId="{5FAE8341-1B85-45BB-B37B-9F908E0694DD}" type="pres">
      <dgm:prSet presAssocID="{5823D0EF-57DB-41BC-97B2-C23AEEDBEFD9}" presName="pyramid" presStyleLbl="node1" presStyleIdx="0" presStyleCnt="1"/>
      <dgm:spPr/>
    </dgm:pt>
    <dgm:pt modelId="{E46D724A-00EF-454E-A46F-57FCA9B48091}" type="pres">
      <dgm:prSet presAssocID="{5823D0EF-57DB-41BC-97B2-C23AEEDBEFD9}" presName="theList" presStyleCnt="0"/>
      <dgm:spPr/>
    </dgm:pt>
    <dgm:pt modelId="{648F8702-6507-4E52-955A-63C5985BCB26}" type="pres">
      <dgm:prSet presAssocID="{3CF04CB9-B5DC-4196-BDDB-D628180D609E}" presName="aNode" presStyleLbl="fgAcc1" presStyleIdx="0" presStyleCnt="3">
        <dgm:presLayoutVars>
          <dgm:bulletEnabled val="1"/>
        </dgm:presLayoutVars>
      </dgm:prSet>
      <dgm:spPr/>
    </dgm:pt>
    <dgm:pt modelId="{A279407D-931B-4F9B-8B11-91525072C266}" type="pres">
      <dgm:prSet presAssocID="{3CF04CB9-B5DC-4196-BDDB-D628180D609E}" presName="aSpace" presStyleCnt="0"/>
      <dgm:spPr/>
    </dgm:pt>
    <dgm:pt modelId="{A36A75AF-317A-4096-B552-9134CF29A46C}" type="pres">
      <dgm:prSet presAssocID="{6CFC248A-6AB1-40A2-82DC-A3E6E3F213B1}" presName="aNode" presStyleLbl="fgAcc1" presStyleIdx="1" presStyleCnt="3">
        <dgm:presLayoutVars>
          <dgm:bulletEnabled val="1"/>
        </dgm:presLayoutVars>
      </dgm:prSet>
      <dgm:spPr/>
    </dgm:pt>
    <dgm:pt modelId="{EE94733D-30FF-4CB5-9AA1-EC03369A5AA9}" type="pres">
      <dgm:prSet presAssocID="{6CFC248A-6AB1-40A2-82DC-A3E6E3F213B1}" presName="aSpace" presStyleCnt="0"/>
      <dgm:spPr/>
    </dgm:pt>
    <dgm:pt modelId="{B5994F7A-B684-4063-93DF-1E87E7F697B4}" type="pres">
      <dgm:prSet presAssocID="{C3EC7903-80F5-4B85-9C44-FAFAB84491A4}" presName="aNode" presStyleLbl="fgAcc1" presStyleIdx="2" presStyleCnt="3">
        <dgm:presLayoutVars>
          <dgm:bulletEnabled val="1"/>
        </dgm:presLayoutVars>
      </dgm:prSet>
      <dgm:spPr/>
    </dgm:pt>
    <dgm:pt modelId="{B23A5F40-6174-4F41-B19F-FC9357B61F5B}" type="pres">
      <dgm:prSet presAssocID="{C3EC7903-80F5-4B85-9C44-FAFAB84491A4}" presName="aSpace" presStyleCnt="0"/>
      <dgm:spPr/>
    </dgm:pt>
  </dgm:ptLst>
  <dgm:cxnLst>
    <dgm:cxn modelId="{90DFE64F-A13A-4769-BA2F-75321721C40D}" type="presOf" srcId="{C3EC7903-80F5-4B85-9C44-FAFAB84491A4}" destId="{B5994F7A-B684-4063-93DF-1E87E7F697B4}" srcOrd="0" destOrd="0" presId="urn:microsoft.com/office/officeart/2005/8/layout/pyramid2"/>
    <dgm:cxn modelId="{03306450-898A-4B56-9D53-3DD8571A6CA9}" type="presOf" srcId="{5823D0EF-57DB-41BC-97B2-C23AEEDBEFD9}" destId="{6AF1BBE8-7DF5-4A11-A221-2D3EFD2F49B0}" srcOrd="0" destOrd="0" presId="urn:microsoft.com/office/officeart/2005/8/layout/pyramid2"/>
    <dgm:cxn modelId="{27373372-251C-4CA2-A8C4-C16FF8756938}" srcId="{5823D0EF-57DB-41BC-97B2-C23AEEDBEFD9}" destId="{6CFC248A-6AB1-40A2-82DC-A3E6E3F213B1}" srcOrd="1" destOrd="0" parTransId="{0C8516C7-982A-4614-888E-0E3F0EDE69DA}" sibTransId="{DEEEF67B-20D7-4A57-BFEC-7A7BEE2E958C}"/>
    <dgm:cxn modelId="{3A46B778-4543-4231-8492-3021234F0900}" srcId="{5823D0EF-57DB-41BC-97B2-C23AEEDBEFD9}" destId="{C3EC7903-80F5-4B85-9C44-FAFAB84491A4}" srcOrd="2" destOrd="0" parTransId="{36645771-638C-4F1F-9798-657945A5440D}" sibTransId="{99984971-EFEB-4EF9-B130-A3E8681E4E5A}"/>
    <dgm:cxn modelId="{E8E7397A-7FA5-4123-BF29-F5FBAA998E1C}" type="presOf" srcId="{3CF04CB9-B5DC-4196-BDDB-D628180D609E}" destId="{648F8702-6507-4E52-955A-63C5985BCB26}" srcOrd="0" destOrd="0" presId="urn:microsoft.com/office/officeart/2005/8/layout/pyramid2"/>
    <dgm:cxn modelId="{6E595D7C-855F-4F42-B420-051EACA7CFFC}" srcId="{5823D0EF-57DB-41BC-97B2-C23AEEDBEFD9}" destId="{3CF04CB9-B5DC-4196-BDDB-D628180D609E}" srcOrd="0" destOrd="0" parTransId="{77008F21-DB62-4FA8-BEA7-01330FAF1F5F}" sibTransId="{7F3C83F1-DD7A-43E8-9130-AEB4D6188AE0}"/>
    <dgm:cxn modelId="{0369FB82-7F3B-4DA4-8AA6-9E0626111C97}" type="presOf" srcId="{6CFC248A-6AB1-40A2-82DC-A3E6E3F213B1}" destId="{A36A75AF-317A-4096-B552-9134CF29A46C}" srcOrd="0" destOrd="0" presId="urn:microsoft.com/office/officeart/2005/8/layout/pyramid2"/>
    <dgm:cxn modelId="{F53D1FA8-14E3-48A4-8B9F-F716E7D04B3F}" type="presParOf" srcId="{6AF1BBE8-7DF5-4A11-A221-2D3EFD2F49B0}" destId="{5FAE8341-1B85-45BB-B37B-9F908E0694DD}" srcOrd="0" destOrd="0" presId="urn:microsoft.com/office/officeart/2005/8/layout/pyramid2"/>
    <dgm:cxn modelId="{3CAAE652-FBC0-4848-B208-AF64EFAE412D}" type="presParOf" srcId="{6AF1BBE8-7DF5-4A11-A221-2D3EFD2F49B0}" destId="{E46D724A-00EF-454E-A46F-57FCA9B48091}" srcOrd="1" destOrd="0" presId="urn:microsoft.com/office/officeart/2005/8/layout/pyramid2"/>
    <dgm:cxn modelId="{7292EC30-EA0C-4E0E-90CC-E0B987D4213B}" type="presParOf" srcId="{E46D724A-00EF-454E-A46F-57FCA9B48091}" destId="{648F8702-6507-4E52-955A-63C5985BCB26}" srcOrd="0" destOrd="0" presId="urn:microsoft.com/office/officeart/2005/8/layout/pyramid2"/>
    <dgm:cxn modelId="{7B920A51-5198-49BB-85B8-F741FECBC029}" type="presParOf" srcId="{E46D724A-00EF-454E-A46F-57FCA9B48091}" destId="{A279407D-931B-4F9B-8B11-91525072C266}" srcOrd="1" destOrd="0" presId="urn:microsoft.com/office/officeart/2005/8/layout/pyramid2"/>
    <dgm:cxn modelId="{45AF1D3A-55FA-441F-88B7-01651AD91D3F}" type="presParOf" srcId="{E46D724A-00EF-454E-A46F-57FCA9B48091}" destId="{A36A75AF-317A-4096-B552-9134CF29A46C}" srcOrd="2" destOrd="0" presId="urn:microsoft.com/office/officeart/2005/8/layout/pyramid2"/>
    <dgm:cxn modelId="{668E3163-AAFA-47C0-8F17-88C899D30B7B}" type="presParOf" srcId="{E46D724A-00EF-454E-A46F-57FCA9B48091}" destId="{EE94733D-30FF-4CB5-9AA1-EC03369A5AA9}" srcOrd="3" destOrd="0" presId="urn:microsoft.com/office/officeart/2005/8/layout/pyramid2"/>
    <dgm:cxn modelId="{67897F83-ABD5-4A74-90B4-1E002CADAC27}" type="presParOf" srcId="{E46D724A-00EF-454E-A46F-57FCA9B48091}" destId="{B5994F7A-B684-4063-93DF-1E87E7F697B4}" srcOrd="4" destOrd="0" presId="urn:microsoft.com/office/officeart/2005/8/layout/pyramid2"/>
    <dgm:cxn modelId="{7B9962B4-0978-4983-9E5A-F22AAD05CF44}" type="presParOf" srcId="{E46D724A-00EF-454E-A46F-57FCA9B48091}" destId="{B23A5F40-6174-4F41-B19F-FC9357B61F5B}"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AE8341-1B85-45BB-B37B-9F908E0694DD}">
      <dsp:nvSpPr>
        <dsp:cNvPr id="0" name=""/>
        <dsp:cNvSpPr/>
      </dsp:nvSpPr>
      <dsp:spPr>
        <a:xfrm>
          <a:off x="2448987" y="0"/>
          <a:ext cx="4035925" cy="4035925"/>
        </a:xfrm>
        <a:prstGeom prst="triangl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8F8702-6507-4E52-955A-63C5985BCB26}">
      <dsp:nvSpPr>
        <dsp:cNvPr id="0" name=""/>
        <dsp:cNvSpPr/>
      </dsp:nvSpPr>
      <dsp:spPr>
        <a:xfrm>
          <a:off x="4466949" y="405760"/>
          <a:ext cx="2623351" cy="955379"/>
        </a:xfrm>
        <a:prstGeom prst="round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err="1"/>
            <a:t>Comunidad</a:t>
          </a:r>
          <a:endParaRPr lang="en-US" sz="2600" kern="1200" dirty="0"/>
        </a:p>
      </dsp:txBody>
      <dsp:txXfrm>
        <a:off x="4513587" y="452398"/>
        <a:ext cx="2530075" cy="862103"/>
      </dsp:txXfrm>
    </dsp:sp>
    <dsp:sp modelId="{A36A75AF-317A-4096-B552-9134CF29A46C}">
      <dsp:nvSpPr>
        <dsp:cNvPr id="0" name=""/>
        <dsp:cNvSpPr/>
      </dsp:nvSpPr>
      <dsp:spPr>
        <a:xfrm>
          <a:off x="4466949" y="1480561"/>
          <a:ext cx="2623351" cy="955379"/>
        </a:xfrm>
        <a:prstGeom prst="round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Sistema de </a:t>
          </a:r>
          <a:r>
            <a:rPr lang="en-US" sz="2600" kern="1200" dirty="0" err="1"/>
            <a:t>apoyo</a:t>
          </a:r>
          <a:r>
            <a:rPr lang="en-US" sz="2600" kern="1200" dirty="0"/>
            <a:t> </a:t>
          </a:r>
          <a:r>
            <a:rPr lang="en-US" sz="2600" kern="1200" dirty="0" err="1"/>
            <a:t>inmediato</a:t>
          </a:r>
          <a:endParaRPr lang="en-US" sz="2600" kern="1200" dirty="0"/>
        </a:p>
      </dsp:txBody>
      <dsp:txXfrm>
        <a:off x="4513587" y="1527199"/>
        <a:ext cx="2530075" cy="862103"/>
      </dsp:txXfrm>
    </dsp:sp>
    <dsp:sp modelId="{B5994F7A-B684-4063-93DF-1E87E7F697B4}">
      <dsp:nvSpPr>
        <dsp:cNvPr id="0" name=""/>
        <dsp:cNvSpPr/>
      </dsp:nvSpPr>
      <dsp:spPr>
        <a:xfrm>
          <a:off x="4466949" y="2555363"/>
          <a:ext cx="2623351" cy="955379"/>
        </a:xfrm>
        <a:prstGeom prst="round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s-419" sz="2600" kern="1200" dirty="0"/>
            <a:t>Uno mismo</a:t>
          </a:r>
          <a:endParaRPr lang="en-US" sz="2600" kern="1200" dirty="0"/>
        </a:p>
      </dsp:txBody>
      <dsp:txXfrm>
        <a:off x="4513587" y="2602001"/>
        <a:ext cx="2530075" cy="8621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AE8341-1B85-45BB-B37B-9F908E0694DD}">
      <dsp:nvSpPr>
        <dsp:cNvPr id="0" name=""/>
        <dsp:cNvSpPr/>
      </dsp:nvSpPr>
      <dsp:spPr>
        <a:xfrm>
          <a:off x="2375863" y="0"/>
          <a:ext cx="3846785" cy="3846785"/>
        </a:xfrm>
        <a:prstGeom prst="triangl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8F8702-6507-4E52-955A-63C5985BCB26}">
      <dsp:nvSpPr>
        <dsp:cNvPr id="0" name=""/>
        <dsp:cNvSpPr/>
      </dsp:nvSpPr>
      <dsp:spPr>
        <a:xfrm>
          <a:off x="4299256" y="386744"/>
          <a:ext cx="2500410" cy="910606"/>
        </a:xfrm>
        <a:prstGeom prst="round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Comunidad</a:t>
          </a:r>
        </a:p>
      </dsp:txBody>
      <dsp:txXfrm>
        <a:off x="4343708" y="431196"/>
        <a:ext cx="2411506" cy="821702"/>
      </dsp:txXfrm>
    </dsp:sp>
    <dsp:sp modelId="{A36A75AF-317A-4096-B552-9134CF29A46C}">
      <dsp:nvSpPr>
        <dsp:cNvPr id="0" name=""/>
        <dsp:cNvSpPr/>
      </dsp:nvSpPr>
      <dsp:spPr>
        <a:xfrm>
          <a:off x="4299256" y="1411176"/>
          <a:ext cx="2500410" cy="910606"/>
        </a:xfrm>
        <a:prstGeom prst="round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Sistema de </a:t>
          </a:r>
          <a:r>
            <a:rPr lang="en-US" sz="2400" kern="1200" dirty="0" err="1"/>
            <a:t>apoyo</a:t>
          </a:r>
          <a:r>
            <a:rPr lang="en-US" sz="2400" kern="1200" dirty="0"/>
            <a:t> inmediato</a:t>
          </a:r>
        </a:p>
      </dsp:txBody>
      <dsp:txXfrm>
        <a:off x="4343708" y="1455628"/>
        <a:ext cx="2411506" cy="821702"/>
      </dsp:txXfrm>
    </dsp:sp>
    <dsp:sp modelId="{B5994F7A-B684-4063-93DF-1E87E7F697B4}">
      <dsp:nvSpPr>
        <dsp:cNvPr id="0" name=""/>
        <dsp:cNvSpPr/>
      </dsp:nvSpPr>
      <dsp:spPr>
        <a:xfrm>
          <a:off x="4299256" y="2435608"/>
          <a:ext cx="2500410" cy="910606"/>
        </a:xfrm>
        <a:prstGeom prst="round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Uno mismo</a:t>
          </a:r>
        </a:p>
      </dsp:txBody>
      <dsp:txXfrm>
        <a:off x="4343708" y="2480060"/>
        <a:ext cx="2411506" cy="821702"/>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64FFE0-4EB9-4E2C-93F5-CE9AABD628A6}" type="datetimeFigureOut">
              <a:rPr lang="en-US" smtClean="0"/>
              <a:t>8/26/2021</a:t>
            </a:fld>
            <a:endParaRPr lang="es-419"/>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1AD4F3-D7BA-4A83-ADEA-33055041BE18}" type="slidenum">
              <a:rPr lang="en-US" smtClean="0"/>
              <a:t>‹Nº›</a:t>
            </a:fld>
            <a:endParaRPr lang="es-419"/>
          </a:p>
        </p:txBody>
      </p:sp>
    </p:spTree>
    <p:extLst>
      <p:ext uri="{BB962C8B-B14F-4D97-AF65-F5344CB8AC3E}">
        <p14:creationId xmlns:p14="http://schemas.microsoft.com/office/powerpoint/2010/main" val="1079803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s-419" sz="1800" dirty="0">
                <a:effectLst/>
                <a:latin typeface="Calibri" panose="020F0502020204030204" pitchFamily="34" charset="0"/>
                <a:ea typeface="Calibri" panose="020F0502020204030204" pitchFamily="34" charset="0"/>
                <a:cs typeface="Times New Roman" panose="02020603050405020304" pitchFamily="18" charset="0"/>
              </a:rPr>
              <a:t>¡Bienvenido! Hoy nos reunimos brevemente para discutir información sobre cómo mantener relaciones saludables después del parto.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419" sz="1800" dirty="0">
                <a:effectLst/>
                <a:latin typeface="Calibri" panose="020F0502020204030204" pitchFamily="34" charset="0"/>
                <a:ea typeface="Calibri" panose="020F0502020204030204" pitchFamily="34" charset="0"/>
                <a:cs typeface="Times New Roman" panose="02020603050405020304" pitchFamily="18" charset="0"/>
              </a:rPr>
              <a:t>Si usted o alguien que conoce recientemente ha dado a luz o está a punto de tener un bebé, es claro que hay una gran cantidad de información en torno a este tema, y a menudo puede ser un proceso más difícil de lo que se espera. Como tal, la </a:t>
            </a:r>
            <a:r>
              <a:rPr lang="es-419" sz="1800" kern="1200" dirty="0">
                <a:solidFill>
                  <a:srgbClr val="000000"/>
                </a:solidFill>
                <a:effectLst/>
                <a:latin typeface="Calibri" panose="020F0502020204030204" pitchFamily="34" charset="0"/>
                <a:ea typeface="+mn-ea"/>
                <a:cs typeface="+mn-cs"/>
              </a:rPr>
              <a:t>Maternal </a:t>
            </a:r>
            <a:r>
              <a:rPr lang="es-419" sz="1800" kern="1200" dirty="0" err="1">
                <a:solidFill>
                  <a:srgbClr val="000000"/>
                </a:solidFill>
                <a:effectLst/>
                <a:latin typeface="Calibri" panose="020F0502020204030204" pitchFamily="34" charset="0"/>
                <a:ea typeface="+mn-ea"/>
                <a:cs typeface="+mn-cs"/>
              </a:rPr>
              <a:t>Health</a:t>
            </a:r>
            <a:r>
              <a:rPr lang="es-419" sz="1800" kern="1200" dirty="0">
                <a:solidFill>
                  <a:srgbClr val="000000"/>
                </a:solidFill>
                <a:effectLst/>
                <a:latin typeface="Calibri" panose="020F0502020204030204" pitchFamily="34" charset="0"/>
                <a:ea typeface="+mn-ea"/>
                <a:cs typeface="+mn-cs"/>
              </a:rPr>
              <a:t> Network </a:t>
            </a:r>
            <a:r>
              <a:rPr lang="es-419" sz="1800" kern="1200" dirty="0" err="1">
                <a:solidFill>
                  <a:srgbClr val="000000"/>
                </a:solidFill>
                <a:effectLst/>
                <a:latin typeface="Calibri" panose="020F0502020204030204" pitchFamily="34" charset="0"/>
                <a:ea typeface="+mn-ea"/>
                <a:cs typeface="+mn-cs"/>
              </a:rPr>
              <a:t>of</a:t>
            </a:r>
            <a:r>
              <a:rPr lang="es-419" sz="1800" kern="1200" dirty="0">
                <a:solidFill>
                  <a:srgbClr val="000000"/>
                </a:solidFill>
                <a:effectLst/>
                <a:latin typeface="Calibri" panose="020F0502020204030204" pitchFamily="34" charset="0"/>
                <a:ea typeface="+mn-ea"/>
                <a:cs typeface="+mn-cs"/>
              </a:rPr>
              <a:t> San Bernardino County</a:t>
            </a:r>
            <a:r>
              <a:rPr lang="es-419" sz="1800" dirty="0">
                <a:effectLst/>
                <a:latin typeface="Calibri" panose="020F0502020204030204" pitchFamily="34" charset="0"/>
                <a:ea typeface="Calibri" panose="020F0502020204030204" pitchFamily="34" charset="0"/>
                <a:cs typeface="Times New Roman" panose="02020603050405020304" pitchFamily="18" charset="0"/>
              </a:rPr>
              <a:t> trabajó en conjunto con expertos en la materia en el Condado de San Bernardino para discutir las tres cosas más importantes que las familias necesitan saber acerca de mantener relaciones saludables después del parto. Esta información fue utilizada hoy para brindar esta presentación.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C1AD4F3-D7BA-4A83-ADEA-33055041BE18}" type="slidenum">
              <a:rPr lang="en-US" smtClean="0"/>
              <a:t>1</a:t>
            </a:fld>
            <a:endParaRPr lang="en-US"/>
          </a:p>
        </p:txBody>
      </p:sp>
    </p:spTree>
    <p:extLst>
      <p:ext uri="{BB962C8B-B14F-4D97-AF65-F5344CB8AC3E}">
        <p14:creationId xmlns:p14="http://schemas.microsoft.com/office/powerpoint/2010/main" val="30408390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s-419" sz="1100" dirty="0">
                <a:effectLst/>
                <a:latin typeface="Calibri" panose="020F0502020204030204" pitchFamily="34" charset="0"/>
                <a:ea typeface="Calibri" panose="020F0502020204030204" pitchFamily="34" charset="0"/>
                <a:cs typeface="Times New Roman" panose="02020603050405020304" pitchFamily="18" charset="0"/>
              </a:rPr>
              <a:t>Los expertos en la materia indican los siguientes recursos para quienes se encuentran en los distintos niveles de este espectro de relaciones: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419" sz="1100" b="1" dirty="0">
                <a:effectLst/>
                <a:latin typeface="Calibri" panose="020F0502020204030204" pitchFamily="34" charset="0"/>
                <a:ea typeface="Calibri" panose="020F0502020204030204" pitchFamily="34" charset="0"/>
                <a:cs typeface="Times New Roman" panose="02020603050405020304" pitchFamily="18" charset="0"/>
              </a:rPr>
              <a:t>Violencia doméstica: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s-419" sz="1100" dirty="0">
                <a:effectLst/>
                <a:latin typeface="Calibri" panose="020F0502020204030204" pitchFamily="34" charset="0"/>
                <a:ea typeface="Calibri" panose="020F0502020204030204" pitchFamily="34" charset="0"/>
                <a:cs typeface="Times New Roman" panose="02020603050405020304" pitchFamily="18" charset="0"/>
              </a:rPr>
              <a:t>Si usted o alguien que conoce está experimentando violencia doméstica, comuníquese con la línea directa nacional de violencia doméstica al 1-800-799-7233, llame a </a:t>
            </a:r>
            <a:r>
              <a:rPr lang="es-419" sz="1100" dirty="0" err="1">
                <a:effectLst/>
                <a:latin typeface="Calibri" panose="020F0502020204030204" pitchFamily="34" charset="0"/>
                <a:ea typeface="Calibri" panose="020F0502020204030204" pitchFamily="34" charset="0"/>
                <a:cs typeface="Times New Roman" panose="02020603050405020304" pitchFamily="18" charset="0"/>
              </a:rPr>
              <a:t>Option</a:t>
            </a:r>
            <a:r>
              <a:rPr lang="es-419" sz="1100" dirty="0">
                <a:effectLst/>
                <a:latin typeface="Calibri" panose="020F0502020204030204" pitchFamily="34" charset="0"/>
                <a:ea typeface="Calibri" panose="020F0502020204030204" pitchFamily="34" charset="0"/>
                <a:cs typeface="Times New Roman" panose="02020603050405020304" pitchFamily="18" charset="0"/>
              </a:rPr>
              <a:t> House al 909-381-3471, o al 211 y un operador le puede conectar con los recursos más cercanos a usted. </a:t>
            </a:r>
          </a:p>
          <a:p>
            <a:pPr marL="742950" marR="0" lvl="1" indent="-285750">
              <a:lnSpc>
                <a:spcPct val="107000"/>
              </a:lnSpc>
              <a:spcBef>
                <a:spcPts val="0"/>
              </a:spcBef>
              <a:spcAft>
                <a:spcPts val="800"/>
              </a:spcAft>
              <a:buFont typeface="Arial" panose="020B0604020202020204" pitchFamily="34" charset="0"/>
              <a:buChar char="•"/>
              <a:tabLst>
                <a:tab pos="914400" algn="l"/>
              </a:tabLs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419" sz="1100" dirty="0">
                <a:effectLst/>
                <a:latin typeface="Calibri" panose="020F0502020204030204" pitchFamily="34" charset="0"/>
                <a:ea typeface="Calibri" panose="020F0502020204030204" pitchFamily="34" charset="0"/>
                <a:cs typeface="Times New Roman" panose="02020603050405020304" pitchFamily="18" charset="0"/>
              </a:rPr>
              <a:t>Para más recursos, llame al 211, ya que es un gran recurso para conectarse con un proveedor cercano. También puede acceder a una variedad de recursos disponibles para apoyarle antes, durante y después del embarazo en el sitio web de la </a:t>
            </a:r>
            <a:r>
              <a:rPr lang="es-419" sz="1800" dirty="0">
                <a:solidFill>
                  <a:srgbClr val="6F3B55"/>
                </a:solidFill>
                <a:effectLst/>
                <a:latin typeface="Franklin Gothic Book" panose="020B0503020102020204" pitchFamily="34" charset="0"/>
                <a:ea typeface="Calibri" panose="020F0502020204030204" pitchFamily="34" charset="0"/>
                <a:cs typeface="Times New Roman" panose="02020603050405020304" pitchFamily="18" charset="0"/>
              </a:rPr>
              <a:t>Maternal </a:t>
            </a:r>
            <a:r>
              <a:rPr lang="es-419" sz="1800" dirty="0" err="1">
                <a:solidFill>
                  <a:srgbClr val="6F3B55"/>
                </a:solidFill>
                <a:effectLst/>
                <a:latin typeface="Franklin Gothic Book" panose="020B0503020102020204" pitchFamily="34" charset="0"/>
                <a:ea typeface="Calibri" panose="020F0502020204030204" pitchFamily="34" charset="0"/>
                <a:cs typeface="Times New Roman" panose="02020603050405020304" pitchFamily="18" charset="0"/>
              </a:rPr>
              <a:t>Health</a:t>
            </a:r>
            <a:r>
              <a:rPr lang="es-419" sz="1800" dirty="0">
                <a:solidFill>
                  <a:srgbClr val="6F3B55"/>
                </a:solidFill>
                <a:effectLst/>
                <a:latin typeface="Franklin Gothic Book" panose="020B0503020102020204" pitchFamily="34" charset="0"/>
                <a:ea typeface="Calibri" panose="020F0502020204030204" pitchFamily="34" charset="0"/>
                <a:cs typeface="Times New Roman" panose="02020603050405020304" pitchFamily="18" charset="0"/>
              </a:rPr>
              <a:t> Network </a:t>
            </a:r>
            <a:r>
              <a:rPr lang="es-419" sz="1100" dirty="0">
                <a:effectLst/>
                <a:latin typeface="Calibri" panose="020F0502020204030204" pitchFamily="34" charset="0"/>
                <a:ea typeface="Calibri" panose="020F0502020204030204" pitchFamily="34" charset="0"/>
                <a:cs typeface="Times New Roman" panose="02020603050405020304" pitchFamily="18" charset="0"/>
              </a:rPr>
              <a:t>(www.maternalhealthnetworksb.com).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9C1AD4F3-D7BA-4A83-ADEA-33055041BE18}" type="slidenum">
              <a:rPr lang="en-US" smtClean="0"/>
              <a:t>10</a:t>
            </a:fld>
            <a:endParaRPr lang="en-US"/>
          </a:p>
        </p:txBody>
      </p:sp>
    </p:spTree>
    <p:extLst>
      <p:ext uri="{BB962C8B-B14F-4D97-AF65-F5344CB8AC3E}">
        <p14:creationId xmlns:p14="http://schemas.microsoft.com/office/powerpoint/2010/main" val="2798928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s-419" sz="1800" dirty="0">
                <a:effectLst/>
                <a:latin typeface="Calibri" panose="020F0502020204030204" pitchFamily="34" charset="0"/>
                <a:ea typeface="Calibri" panose="020F0502020204030204" pitchFamily="34" charset="0"/>
                <a:cs typeface="Times New Roman" panose="02020603050405020304" pitchFamily="18" charset="0"/>
              </a:rPr>
              <a:t>Ahora que hemos revisado los tres puntos fundamentales que, según dan a conocer los expertos en la materia, tienen que ver con mantener relaciones saludables después del parto, analicemos lo que hemos aprendido y consideremos cómo se aplica esta información a sus necesidades específicas.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C1AD4F3-D7BA-4A83-ADEA-33055041BE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71989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s-419" sz="1800" dirty="0">
                <a:effectLst/>
                <a:latin typeface="Calibri" panose="020F0502020204030204" pitchFamily="34" charset="0"/>
                <a:ea typeface="Calibri" panose="020F0502020204030204" pitchFamily="34" charset="0"/>
                <a:cs typeface="Times New Roman" panose="02020603050405020304" pitchFamily="18" charset="0"/>
              </a:rPr>
              <a:t>Se organizarán en parejas hoy y tomarán alrededor de un minuto cada uno para compartir cuál fue la idea más importante que aprendió durante esta presentación.</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s-419" sz="1800" dirty="0">
                <a:effectLst/>
                <a:latin typeface="Calibri" panose="020F0502020204030204" pitchFamily="34" charset="0"/>
                <a:ea typeface="Calibri" panose="020F0502020204030204" pitchFamily="34" charset="0"/>
                <a:cs typeface="Times New Roman" panose="02020603050405020304" pitchFamily="18" charset="0"/>
              </a:rPr>
              <a:t>Puede considerar inclinarse hacia su experiencia personal respecto a mantener relaciones saludables y los desafíos que enfrentó o qué recursos le gustaría conocer en profundidad</a:t>
            </a:r>
            <a:r>
              <a:rPr lang="en-US" sz="1800" dirty="0"/>
              <a:t>. </a:t>
            </a:r>
          </a:p>
          <a:p>
            <a:endParaRPr lang="en-US" dirty="0"/>
          </a:p>
        </p:txBody>
      </p:sp>
      <p:sp>
        <p:nvSpPr>
          <p:cNvPr id="4" name="Slide Number Placeholder 3"/>
          <p:cNvSpPr>
            <a:spLocks noGrp="1"/>
          </p:cNvSpPr>
          <p:nvPr>
            <p:ph type="sldNum" sz="quarter" idx="5"/>
          </p:nvPr>
        </p:nvSpPr>
        <p:spPr/>
        <p:txBody>
          <a:bodyPr/>
          <a:lstStyle/>
          <a:p>
            <a:fld id="{9C1AD4F3-D7BA-4A83-ADEA-33055041BE18}" type="slidenum">
              <a:rPr lang="en-US" smtClean="0"/>
              <a:t>12</a:t>
            </a:fld>
            <a:endParaRPr lang="en-US"/>
          </a:p>
        </p:txBody>
      </p:sp>
    </p:spTree>
    <p:extLst>
      <p:ext uri="{BB962C8B-B14F-4D97-AF65-F5344CB8AC3E}">
        <p14:creationId xmlns:p14="http://schemas.microsoft.com/office/powerpoint/2010/main" val="31369254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419" sz="1800" dirty="0">
                <a:effectLst/>
                <a:latin typeface="Calibri" panose="020F0502020204030204" pitchFamily="34" charset="0"/>
                <a:ea typeface="Calibri" panose="020F0502020204030204" pitchFamily="34" charset="0"/>
                <a:cs typeface="Times New Roman" panose="02020603050405020304" pitchFamily="18" charset="0"/>
              </a:rPr>
              <a:t>¡Bien! Volvamos juntos en grupo y hablemos brevemente sobre lo que se ha aprendido hoy.  ¿Hubo algo que aprendió que haya sido una sorpresa?</a:t>
            </a:r>
            <a:endParaRPr lang="en-US" sz="1800" dirty="0"/>
          </a:p>
        </p:txBody>
      </p:sp>
      <p:sp>
        <p:nvSpPr>
          <p:cNvPr id="4" name="Slide Number Placeholder 3"/>
          <p:cNvSpPr>
            <a:spLocks noGrp="1"/>
          </p:cNvSpPr>
          <p:nvPr>
            <p:ph type="sldNum" sz="quarter" idx="5"/>
          </p:nvPr>
        </p:nvSpPr>
        <p:spPr/>
        <p:txBody>
          <a:bodyPr/>
          <a:lstStyle/>
          <a:p>
            <a:fld id="{9C1AD4F3-D7BA-4A83-ADEA-33055041BE18}" type="slidenum">
              <a:rPr lang="en-US" smtClean="0"/>
              <a:t>13</a:t>
            </a:fld>
            <a:endParaRPr lang="en-US"/>
          </a:p>
        </p:txBody>
      </p:sp>
    </p:spTree>
    <p:extLst>
      <p:ext uri="{BB962C8B-B14F-4D97-AF65-F5344CB8AC3E}">
        <p14:creationId xmlns:p14="http://schemas.microsoft.com/office/powerpoint/2010/main" val="37481583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s-419" sz="1800" dirty="0">
                <a:effectLst/>
                <a:latin typeface="Calibri" panose="020F0502020204030204" pitchFamily="34" charset="0"/>
                <a:ea typeface="Calibri" panose="020F0502020204030204" pitchFamily="34" charset="0"/>
                <a:cs typeface="Times New Roman" panose="02020603050405020304" pitchFamily="18" charset="0"/>
              </a:rPr>
              <a:t>Antes de que se vayan, quiero que dedique un momento para identificar al menos a una persona (podría ser un miembro de la familia, un amigo, o uno de los recursos que discutimos anteriormente) con quien se comunicaría si necesita ayuda para mantener relaciones saludables después del parto.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C1AD4F3-D7BA-4A83-ADEA-33055041BE18}" type="slidenum">
              <a:rPr lang="en-US" smtClean="0"/>
              <a:t>14</a:t>
            </a:fld>
            <a:endParaRPr lang="en-US"/>
          </a:p>
        </p:txBody>
      </p:sp>
    </p:spTree>
    <p:extLst>
      <p:ext uri="{BB962C8B-B14F-4D97-AF65-F5344CB8AC3E}">
        <p14:creationId xmlns:p14="http://schemas.microsoft.com/office/powerpoint/2010/main" val="32960446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s-419" sz="1800" noProof="0" dirty="0">
                <a:effectLst/>
                <a:latin typeface="Calibri" panose="020F0502020204030204" pitchFamily="34" charset="0"/>
                <a:ea typeface="Calibri" panose="020F0502020204030204" pitchFamily="34" charset="0"/>
                <a:cs typeface="Times New Roman" panose="02020603050405020304" pitchFamily="18" charset="0"/>
              </a:rPr>
              <a:t>Ahora me encantaría saber sobre ustedes. Tenemos unos 5 minutos para preguntas. No duden en plantear sus preguntas al grupo y haré todo lo posible para responder o remitirle a alguien que pueda responder a su pregunta.  </a:t>
            </a:r>
          </a:p>
          <a:p>
            <a:endParaRPr lang="en-US" dirty="0"/>
          </a:p>
        </p:txBody>
      </p:sp>
      <p:sp>
        <p:nvSpPr>
          <p:cNvPr id="4" name="Slide Number Placeholder 3"/>
          <p:cNvSpPr>
            <a:spLocks noGrp="1"/>
          </p:cNvSpPr>
          <p:nvPr>
            <p:ph type="sldNum" sz="quarter" idx="5"/>
          </p:nvPr>
        </p:nvSpPr>
        <p:spPr/>
        <p:txBody>
          <a:bodyPr/>
          <a:lstStyle/>
          <a:p>
            <a:fld id="{9C1AD4F3-D7BA-4A83-ADEA-33055041BE18}" type="slidenum">
              <a:rPr lang="en-US" smtClean="0"/>
              <a:t>15</a:t>
            </a:fld>
            <a:endParaRPr lang="en-US"/>
          </a:p>
        </p:txBody>
      </p:sp>
    </p:spTree>
    <p:extLst>
      <p:ext uri="{BB962C8B-B14F-4D97-AF65-F5344CB8AC3E}">
        <p14:creationId xmlns:p14="http://schemas.microsoft.com/office/powerpoint/2010/main" val="23645587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s-419" sz="1800" noProof="0" dirty="0">
                <a:effectLst/>
                <a:latin typeface="Calibri" panose="020F0502020204030204" pitchFamily="34" charset="0"/>
                <a:ea typeface="Calibri" panose="020F0502020204030204" pitchFamily="34" charset="0"/>
                <a:cs typeface="Times New Roman" panose="02020603050405020304" pitchFamily="18" charset="0"/>
              </a:rPr>
              <a:t>¡Gracias por dedicarnos su tiempo el día de hoy! </a:t>
            </a:r>
          </a:p>
          <a:p>
            <a:pPr marL="0" marR="0">
              <a:lnSpc>
                <a:spcPct val="107000"/>
              </a:lnSpc>
              <a:spcBef>
                <a:spcPts val="0"/>
              </a:spcBef>
              <a:spcAft>
                <a:spcPts val="800"/>
              </a:spcAft>
            </a:pPr>
            <a:endParaRPr lang="es-419" sz="1800" noProof="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419" sz="1800" noProof="0" dirty="0">
                <a:effectLst/>
                <a:latin typeface="Calibri" panose="020F0502020204030204" pitchFamily="34" charset="0"/>
                <a:ea typeface="Calibri" panose="020F0502020204030204" pitchFamily="34" charset="0"/>
                <a:cs typeface="Times New Roman" panose="02020603050405020304" pitchFamily="18" charset="0"/>
              </a:rPr>
              <a:t>Esta presentación fue desarrollada en asociación con la </a:t>
            </a:r>
            <a:r>
              <a:rPr lang="es-419" sz="1800" kern="1200" dirty="0">
                <a:solidFill>
                  <a:srgbClr val="000000"/>
                </a:solidFill>
                <a:effectLst/>
                <a:latin typeface="Calibri" panose="020F0502020204030204" pitchFamily="34" charset="0"/>
                <a:ea typeface="+mn-ea"/>
                <a:cs typeface="+mn-cs"/>
              </a:rPr>
              <a:t>Maternal </a:t>
            </a:r>
            <a:r>
              <a:rPr lang="es-419" sz="1800" kern="1200" dirty="0" err="1">
                <a:solidFill>
                  <a:srgbClr val="000000"/>
                </a:solidFill>
                <a:effectLst/>
                <a:latin typeface="Calibri" panose="020F0502020204030204" pitchFamily="34" charset="0"/>
                <a:ea typeface="+mn-ea"/>
                <a:cs typeface="+mn-cs"/>
              </a:rPr>
              <a:t>Health</a:t>
            </a:r>
            <a:r>
              <a:rPr lang="es-419" sz="1800" kern="1200" dirty="0">
                <a:solidFill>
                  <a:srgbClr val="000000"/>
                </a:solidFill>
                <a:effectLst/>
                <a:latin typeface="Calibri" panose="020F0502020204030204" pitchFamily="34" charset="0"/>
                <a:ea typeface="+mn-ea"/>
                <a:cs typeface="+mn-cs"/>
              </a:rPr>
              <a:t> Network </a:t>
            </a:r>
            <a:r>
              <a:rPr lang="es-419" sz="1800" kern="1200" dirty="0" err="1">
                <a:solidFill>
                  <a:srgbClr val="000000"/>
                </a:solidFill>
                <a:effectLst/>
                <a:latin typeface="Calibri" panose="020F0502020204030204" pitchFamily="34" charset="0"/>
                <a:ea typeface="+mn-ea"/>
                <a:cs typeface="+mn-cs"/>
              </a:rPr>
              <a:t>of</a:t>
            </a:r>
            <a:r>
              <a:rPr lang="es-419" sz="1800" kern="1200" dirty="0">
                <a:solidFill>
                  <a:srgbClr val="000000"/>
                </a:solidFill>
                <a:effectLst/>
                <a:latin typeface="Calibri" panose="020F0502020204030204" pitchFamily="34" charset="0"/>
                <a:ea typeface="+mn-ea"/>
                <a:cs typeface="+mn-cs"/>
              </a:rPr>
              <a:t> San Bernardino County</a:t>
            </a:r>
            <a:r>
              <a:rPr lang="es-419" sz="1800" noProof="0" dirty="0">
                <a:effectLst/>
                <a:latin typeface="Calibri" panose="020F0502020204030204" pitchFamily="34" charset="0"/>
                <a:ea typeface="Calibri" panose="020F0502020204030204" pitchFamily="34" charset="0"/>
                <a:cs typeface="Times New Roman" panose="02020603050405020304" pitchFamily="18" charset="0"/>
              </a:rPr>
              <a:t>, una colaboración comprometida a apoyar a las familias antes, durante y después del embarazo. Si desea obtener más información sobre la </a:t>
            </a:r>
            <a:r>
              <a:rPr lang="es-419" sz="1800" dirty="0">
                <a:solidFill>
                  <a:srgbClr val="6F3B55"/>
                </a:solidFill>
                <a:effectLst/>
                <a:latin typeface="Franklin Gothic Book" panose="020B0503020102020204" pitchFamily="34" charset="0"/>
                <a:ea typeface="Calibri" panose="020F0502020204030204" pitchFamily="34" charset="0"/>
                <a:cs typeface="Times New Roman" panose="02020603050405020304" pitchFamily="18" charset="0"/>
              </a:rPr>
              <a:t>Maternal </a:t>
            </a:r>
            <a:r>
              <a:rPr lang="es-419" sz="1800" dirty="0" err="1">
                <a:solidFill>
                  <a:srgbClr val="6F3B55"/>
                </a:solidFill>
                <a:effectLst/>
                <a:latin typeface="Franklin Gothic Book" panose="020B0503020102020204" pitchFamily="34" charset="0"/>
                <a:ea typeface="Calibri" panose="020F0502020204030204" pitchFamily="34" charset="0"/>
                <a:cs typeface="Times New Roman" panose="02020603050405020304" pitchFamily="18" charset="0"/>
              </a:rPr>
              <a:t>Health</a:t>
            </a:r>
            <a:r>
              <a:rPr lang="es-419" sz="1800" dirty="0">
                <a:solidFill>
                  <a:srgbClr val="6F3B55"/>
                </a:solidFill>
                <a:effectLst/>
                <a:latin typeface="Franklin Gothic Book" panose="020B0503020102020204" pitchFamily="34" charset="0"/>
                <a:ea typeface="Calibri" panose="020F0502020204030204" pitchFamily="34" charset="0"/>
                <a:cs typeface="Times New Roman" panose="02020603050405020304" pitchFamily="18" charset="0"/>
              </a:rPr>
              <a:t> Network</a:t>
            </a:r>
            <a:r>
              <a:rPr lang="es-419" sz="1800" noProof="0" dirty="0">
                <a:effectLst/>
                <a:latin typeface="Calibri" panose="020F0502020204030204" pitchFamily="34" charset="0"/>
                <a:ea typeface="Calibri" panose="020F0502020204030204" pitchFamily="34" charset="0"/>
                <a:cs typeface="Times New Roman" panose="02020603050405020304" pitchFamily="18" charset="0"/>
              </a:rPr>
              <a:t>, visite su sitio web en www.maternalhealthnetworksb.com.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C1AD4F3-D7BA-4A83-ADEA-33055041BE18}" type="slidenum">
              <a:rPr lang="en-US" smtClean="0"/>
              <a:t>16</a:t>
            </a:fld>
            <a:endParaRPr lang="en-US"/>
          </a:p>
        </p:txBody>
      </p:sp>
    </p:spTree>
    <p:extLst>
      <p:ext uri="{BB962C8B-B14F-4D97-AF65-F5344CB8AC3E}">
        <p14:creationId xmlns:p14="http://schemas.microsoft.com/office/powerpoint/2010/main" val="1207795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800" dirty="0"/>
              <a:t>Mi nombre es [INGRESAR NOMBRE] y soy representante de [INGRESAR ORGANIZACIÓN] y he trabajado en asociación con la </a:t>
            </a:r>
            <a:r>
              <a:rPr lang="es-419" sz="1800" dirty="0">
                <a:solidFill>
                  <a:srgbClr val="6F3B55"/>
                </a:solidFill>
                <a:effectLst/>
                <a:latin typeface="Franklin Gothic Book" panose="020B0503020102020204" pitchFamily="34" charset="0"/>
                <a:ea typeface="Calibri" panose="020F0502020204030204" pitchFamily="34" charset="0"/>
                <a:cs typeface="Times New Roman" panose="02020603050405020304" pitchFamily="18" charset="0"/>
              </a:rPr>
              <a:t>Maternal </a:t>
            </a:r>
            <a:r>
              <a:rPr lang="es-419" sz="1800" dirty="0" err="1">
                <a:solidFill>
                  <a:srgbClr val="6F3B55"/>
                </a:solidFill>
                <a:effectLst/>
                <a:latin typeface="Franklin Gothic Book" panose="020B0503020102020204" pitchFamily="34" charset="0"/>
                <a:ea typeface="Calibri" panose="020F0502020204030204" pitchFamily="34" charset="0"/>
                <a:cs typeface="Times New Roman" panose="02020603050405020304" pitchFamily="18" charset="0"/>
              </a:rPr>
              <a:t>Health</a:t>
            </a:r>
            <a:r>
              <a:rPr lang="es-419" sz="1800" dirty="0">
                <a:solidFill>
                  <a:srgbClr val="6F3B55"/>
                </a:solidFill>
                <a:effectLst/>
                <a:latin typeface="Franklin Gothic Book" panose="020B0503020102020204" pitchFamily="34" charset="0"/>
                <a:ea typeface="Calibri" panose="020F0502020204030204" pitchFamily="34" charset="0"/>
                <a:cs typeface="Times New Roman" panose="02020603050405020304" pitchFamily="18" charset="0"/>
              </a:rPr>
              <a:t> Network </a:t>
            </a:r>
            <a:r>
              <a:rPr lang="es-ES" sz="1800" dirty="0"/>
              <a:t>para brindarles esta información el día de hoy. </a:t>
            </a:r>
          </a:p>
          <a:p>
            <a:endParaRPr lang="es-ES" sz="1800" dirty="0"/>
          </a:p>
          <a:p>
            <a:r>
              <a:rPr lang="es-ES" sz="1800" dirty="0"/>
              <a:t>[INTRODUZCA CUALQUIER INFORMACIÓN COMPLEMENTARIA QUE CREA QUE ES ÚTIL PARA QUE LOS PARTICIPANTES LO ENTIENDAN] </a:t>
            </a:r>
          </a:p>
          <a:p>
            <a:endParaRPr lang="en-US" sz="1800" dirty="0">
              <a:solidFill>
                <a:srgbClr val="FF0000"/>
              </a:solidFill>
            </a:endParaRPr>
          </a:p>
          <a:p>
            <a:pPr marL="171450" indent="-171450">
              <a:buFontTx/>
              <a:buChar char="-"/>
            </a:pPr>
            <a:r>
              <a:rPr lang="en-US" sz="1800" b="1" dirty="0">
                <a:solidFill>
                  <a:srgbClr val="FF0000"/>
                </a:solidFill>
              </a:rPr>
              <a:t>SI ALCANZA EL TIEMPO – </a:t>
            </a:r>
            <a:endParaRPr lang="en-US" sz="1800" dirty="0">
              <a:solidFill>
                <a:srgbClr val="FF0000"/>
              </a:solidFill>
            </a:endParaRPr>
          </a:p>
          <a:p>
            <a:pPr marL="0" indent="0">
              <a:buFontTx/>
              <a:buNone/>
            </a:pPr>
            <a:r>
              <a:rPr lang="es-ES" sz="1800" dirty="0"/>
              <a:t>Me gustaría que todos en la sala ahora se vuelvan hacia la persona sentada a su lado, se presenten e indiquen lo que esperan obtener de esta presentación hoy (si es una presentación virtual, solicite a las personas que se presenten en el chat</a:t>
            </a:r>
            <a:r>
              <a:rPr lang="en-US" sz="1800" dirty="0">
                <a:solidFill>
                  <a:srgbClr val="FF0000"/>
                </a:solidFill>
              </a:rPr>
              <a:t>). </a:t>
            </a:r>
          </a:p>
          <a:p>
            <a:endParaRPr lang="en-US" dirty="0"/>
          </a:p>
        </p:txBody>
      </p:sp>
      <p:sp>
        <p:nvSpPr>
          <p:cNvPr id="4" name="Slide Number Placeholder 3"/>
          <p:cNvSpPr>
            <a:spLocks noGrp="1"/>
          </p:cNvSpPr>
          <p:nvPr>
            <p:ph type="sldNum" sz="quarter" idx="5"/>
          </p:nvPr>
        </p:nvSpPr>
        <p:spPr/>
        <p:txBody>
          <a:bodyPr/>
          <a:lstStyle/>
          <a:p>
            <a:fld id="{9C1AD4F3-D7BA-4A83-ADEA-33055041BE18}" type="slidenum">
              <a:rPr lang="en-US" smtClean="0"/>
              <a:t>2</a:t>
            </a:fld>
            <a:endParaRPr lang="en-US"/>
          </a:p>
        </p:txBody>
      </p:sp>
    </p:spTree>
    <p:extLst>
      <p:ext uri="{BB962C8B-B14F-4D97-AF65-F5344CB8AC3E}">
        <p14:creationId xmlns:p14="http://schemas.microsoft.com/office/powerpoint/2010/main" val="794855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s-419" sz="1800" dirty="0">
                <a:effectLst/>
                <a:latin typeface="Calibri" panose="020F0502020204030204" pitchFamily="34" charset="0"/>
                <a:ea typeface="Calibri" panose="020F0502020204030204" pitchFamily="34" charset="0"/>
                <a:cs typeface="Times New Roman" panose="02020603050405020304" pitchFamily="18" charset="0"/>
              </a:rPr>
              <a:t>Los expertos locales identificaron las tres cosas más importantes para ayudar a las familias a preparar un hogar seguro para los bebés. Entre estos colaboradores se incluyen: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s-419" sz="1800" dirty="0">
                <a:effectLst/>
                <a:latin typeface="Calibri" panose="020F0502020204030204" pitchFamily="34" charset="0"/>
                <a:ea typeface="Calibri" panose="020F0502020204030204" pitchFamily="34" charset="0"/>
                <a:cs typeface="Times New Roman" panose="02020603050405020304" pitchFamily="18" charset="0"/>
              </a:rPr>
              <a:t>Black </a:t>
            </a:r>
            <a:r>
              <a:rPr lang="es-419" sz="1800" dirty="0" err="1">
                <a:effectLst/>
                <a:latin typeface="Calibri" panose="020F0502020204030204" pitchFamily="34" charset="0"/>
                <a:ea typeface="Calibri" panose="020F0502020204030204" pitchFamily="34" charset="0"/>
                <a:cs typeface="Times New Roman" panose="02020603050405020304" pitchFamily="18" charset="0"/>
              </a:rPr>
              <a:t>Infant</a:t>
            </a:r>
            <a:r>
              <a:rPr lang="es-419" sz="1800" dirty="0">
                <a:effectLst/>
                <a:latin typeface="Calibri" panose="020F0502020204030204" pitchFamily="34" charset="0"/>
                <a:ea typeface="Calibri" panose="020F0502020204030204" pitchFamily="34" charset="0"/>
                <a:cs typeface="Times New Roman" panose="02020603050405020304" pitchFamily="18" charset="0"/>
              </a:rPr>
              <a:t> </a:t>
            </a:r>
            <a:r>
              <a:rPr lang="es-419" sz="1800" dirty="0" err="1">
                <a:effectLst/>
                <a:latin typeface="Calibri" panose="020F0502020204030204" pitchFamily="34" charset="0"/>
                <a:ea typeface="Calibri" panose="020F0502020204030204" pitchFamily="34" charset="0"/>
                <a:cs typeface="Times New Roman" panose="02020603050405020304" pitchFamily="18" charset="0"/>
              </a:rPr>
              <a:t>Health</a:t>
            </a:r>
            <a:r>
              <a:rPr lang="es-419" sz="1800" dirty="0">
                <a:effectLst/>
                <a:latin typeface="Calibri" panose="020F0502020204030204" pitchFamily="34" charset="0"/>
                <a:ea typeface="Calibri" panose="020F0502020204030204" pitchFamily="34" charset="0"/>
                <a:cs typeface="Times New Roman" panose="02020603050405020304" pitchFamily="18" charset="0"/>
              </a:rPr>
              <a:t> </a:t>
            </a:r>
            <a:r>
              <a:rPr lang="es-419" sz="1800" dirty="0" err="1">
                <a:effectLst/>
                <a:latin typeface="Calibri" panose="020F0502020204030204" pitchFamily="34" charset="0"/>
                <a:ea typeface="Calibri" panose="020F0502020204030204" pitchFamily="34" charset="0"/>
                <a:cs typeface="Times New Roman" panose="02020603050405020304" pitchFamily="18" charset="0"/>
              </a:rPr>
              <a:t>Program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s-419" sz="1800" dirty="0">
                <a:effectLst/>
                <a:latin typeface="Calibri" panose="020F0502020204030204" pitchFamily="34" charset="0"/>
                <a:ea typeface="Calibri" panose="020F0502020204030204" pitchFamily="34" charset="0"/>
                <a:cs typeface="Times New Roman" panose="02020603050405020304" pitchFamily="18" charset="0"/>
              </a:rPr>
              <a:t>Walden </a:t>
            </a:r>
            <a:r>
              <a:rPr lang="es-419" sz="1800" dirty="0" err="1">
                <a:effectLst/>
                <a:latin typeface="Calibri" panose="020F0502020204030204" pitchFamily="34" charset="0"/>
                <a:ea typeface="Calibri" panose="020F0502020204030204" pitchFamily="34" charset="0"/>
                <a:cs typeface="Times New Roman" panose="02020603050405020304" pitchFamily="18" charset="0"/>
              </a:rPr>
              <a:t>Family</a:t>
            </a:r>
            <a:r>
              <a:rPr lang="es-419" sz="1800" dirty="0">
                <a:effectLst/>
                <a:latin typeface="Calibri" panose="020F0502020204030204" pitchFamily="34" charset="0"/>
                <a:ea typeface="Calibri" panose="020F0502020204030204" pitchFamily="34" charset="0"/>
                <a:cs typeface="Times New Roman" panose="02020603050405020304" pitchFamily="18" charset="0"/>
              </a:rPr>
              <a:t> </a:t>
            </a:r>
            <a:r>
              <a:rPr lang="es-419" sz="1800" dirty="0" err="1">
                <a:effectLst/>
                <a:latin typeface="Calibri" panose="020F0502020204030204" pitchFamily="34" charset="0"/>
                <a:ea typeface="Calibri" panose="020F0502020204030204" pitchFamily="34" charset="0"/>
                <a:cs typeface="Times New Roman" panose="02020603050405020304" pitchFamily="18" charset="0"/>
              </a:rPr>
              <a:t>Services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s-419" sz="1800" dirty="0" err="1">
                <a:effectLst/>
                <a:latin typeface="Calibri" panose="020F0502020204030204" pitchFamily="34" charset="0"/>
                <a:ea typeface="Calibri" panose="020F0502020204030204" pitchFamily="34" charset="0"/>
                <a:cs typeface="Times New Roman" panose="02020603050405020304" pitchFamily="18" charset="0"/>
              </a:rPr>
              <a:t>Inland</a:t>
            </a:r>
            <a:r>
              <a:rPr lang="es-419" sz="1800" dirty="0">
                <a:effectLst/>
                <a:latin typeface="Calibri" panose="020F0502020204030204" pitchFamily="34" charset="0"/>
                <a:ea typeface="Calibri" panose="020F0502020204030204" pitchFamily="34" charset="0"/>
                <a:cs typeface="Times New Roman" panose="02020603050405020304" pitchFamily="18" charset="0"/>
              </a:rPr>
              <a:t> </a:t>
            </a:r>
            <a:r>
              <a:rPr lang="es-419" sz="1800" dirty="0" err="1">
                <a:effectLst/>
                <a:latin typeface="Calibri" panose="020F0502020204030204" pitchFamily="34" charset="0"/>
                <a:ea typeface="Calibri" panose="020F0502020204030204" pitchFamily="34" charset="0"/>
                <a:cs typeface="Times New Roman" panose="02020603050405020304" pitchFamily="18" charset="0"/>
              </a:rPr>
              <a:t>Empire</a:t>
            </a:r>
            <a:r>
              <a:rPr lang="es-419" sz="1800" dirty="0">
                <a:effectLst/>
                <a:latin typeface="Calibri" panose="020F0502020204030204" pitchFamily="34" charset="0"/>
                <a:ea typeface="Calibri" panose="020F0502020204030204" pitchFamily="34" charset="0"/>
                <a:cs typeface="Times New Roman" panose="02020603050405020304" pitchFamily="18" charset="0"/>
              </a:rPr>
              <a:t> </a:t>
            </a:r>
            <a:r>
              <a:rPr lang="es-419" sz="1800" dirty="0" err="1">
                <a:effectLst/>
                <a:latin typeface="Calibri" panose="020F0502020204030204" pitchFamily="34" charset="0"/>
                <a:ea typeface="Calibri" panose="020F0502020204030204" pitchFamily="34" charset="0"/>
                <a:cs typeface="Times New Roman" panose="02020603050405020304" pitchFamily="18" charset="0"/>
              </a:rPr>
              <a:t>Fatherhood</a:t>
            </a:r>
            <a:r>
              <a:rPr lang="es-419" sz="1800" dirty="0">
                <a:effectLst/>
                <a:latin typeface="Calibri" panose="020F0502020204030204" pitchFamily="34" charset="0"/>
                <a:ea typeface="Calibri" panose="020F0502020204030204" pitchFamily="34" charset="0"/>
                <a:cs typeface="Times New Roman" panose="02020603050405020304" pitchFamily="18" charset="0"/>
              </a:rPr>
              <a:t> </a:t>
            </a:r>
            <a:r>
              <a:rPr lang="es-419" sz="1800" dirty="0" err="1">
                <a:effectLst/>
                <a:latin typeface="Calibri" panose="020F0502020204030204" pitchFamily="34" charset="0"/>
                <a:ea typeface="Calibri" panose="020F0502020204030204" pitchFamily="34" charset="0"/>
                <a:cs typeface="Times New Roman" panose="02020603050405020304" pitchFamily="18" charset="0"/>
              </a:rPr>
              <a:t>Involvement</a:t>
            </a:r>
            <a:r>
              <a:rPr lang="es-419" sz="1800" dirty="0">
                <a:effectLst/>
                <a:latin typeface="Calibri" panose="020F0502020204030204" pitchFamily="34" charset="0"/>
                <a:ea typeface="Calibri" panose="020F0502020204030204" pitchFamily="34" charset="0"/>
                <a:cs typeface="Times New Roman" panose="02020603050405020304" pitchFamily="18" charset="0"/>
              </a:rPr>
              <a:t> </a:t>
            </a:r>
            <a:r>
              <a:rPr lang="es-419" sz="1800" dirty="0" err="1">
                <a:effectLst/>
                <a:latin typeface="Calibri" panose="020F0502020204030204" pitchFamily="34" charset="0"/>
                <a:ea typeface="Calibri" panose="020F0502020204030204" pitchFamily="34" charset="0"/>
                <a:cs typeface="Times New Roman" panose="02020603050405020304" pitchFamily="18" charset="0"/>
              </a:rPr>
              <a:t>Coalition</a:t>
            </a:r>
            <a:endParaRPr lang="es-419"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419" sz="1800" dirty="0">
                <a:effectLst/>
                <a:latin typeface="Calibri" panose="020F0502020204030204" pitchFamily="34" charset="0"/>
                <a:ea typeface="Calibri" panose="020F0502020204030204" pitchFamily="34" charset="0"/>
                <a:cs typeface="Times New Roman" panose="02020603050405020304" pitchFamily="18" charset="0"/>
              </a:rPr>
              <a:t>Sabemos que las relaciones saludables con usted mismo y con otros establecen el escenario para una relación saludable con su hijo, y representan un ejemplo para su hijo sobre cómo son las relaciones saludables. Es importante reconocer que las relaciones a menudo cambian después de tener un bebé, y esperamos que al final de esta presentación, comprenda cómo construir y mantener una relación saludable con: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s-419" sz="1800" dirty="0">
                <a:effectLst/>
                <a:latin typeface="Calibri" panose="020F0502020204030204" pitchFamily="34" charset="0"/>
                <a:ea typeface="Calibri" panose="020F0502020204030204" pitchFamily="34" charset="0"/>
                <a:cs typeface="Times New Roman" panose="02020603050405020304" pitchFamily="18" charset="0"/>
              </a:rPr>
              <a:t>usted mismo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s-419" sz="1800" dirty="0">
                <a:effectLst/>
                <a:latin typeface="Calibri" panose="020F0502020204030204" pitchFamily="34" charset="0"/>
                <a:ea typeface="Calibri" panose="020F0502020204030204" pitchFamily="34" charset="0"/>
                <a:cs typeface="Times New Roman" panose="02020603050405020304" pitchFamily="18" charset="0"/>
              </a:rPr>
              <a:t>su pareja y/o equipo de apoyo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s-419" sz="1800" dirty="0">
                <a:effectLst/>
                <a:latin typeface="Calibri" panose="020F0502020204030204" pitchFamily="34" charset="0"/>
                <a:ea typeface="Calibri" panose="020F0502020204030204" pitchFamily="34" charset="0"/>
                <a:cs typeface="Times New Roman" panose="02020603050405020304" pitchFamily="18" charset="0"/>
              </a:rPr>
              <a:t>su comunidad</a:t>
            </a:r>
          </a:p>
          <a:p>
            <a:pPr marL="342900" marR="0" lvl="0" indent="-342900">
              <a:lnSpc>
                <a:spcPct val="107000"/>
              </a:lnSpc>
              <a:spcBef>
                <a:spcPts val="0"/>
              </a:spcBef>
              <a:spcAft>
                <a:spcPts val="800"/>
              </a:spcAft>
              <a:buFont typeface="Arial" panose="020B0604020202020204" pitchFamily="34" charset="0"/>
              <a:buChar char="•"/>
              <a:tabLst>
                <a:tab pos="45720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419" sz="1800" dirty="0">
                <a:effectLst/>
                <a:latin typeface="Calibri" panose="020F0502020204030204" pitchFamily="34" charset="0"/>
                <a:ea typeface="Calibri" panose="020F0502020204030204" pitchFamily="34" charset="0"/>
                <a:cs typeface="Times New Roman" panose="02020603050405020304" pitchFamily="18" charset="0"/>
              </a:rPr>
              <a:t>Hemos estructurado esta presentación para compartir primero un poco de información con usted, luego podrá charlar con otro participante acerca de lo que ha aprendido.  Finalmente, cerraremos la jornada ofreciendo a los participantes la oportunidad de hacer preguntas.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419" sz="1800" dirty="0">
                <a:effectLst/>
                <a:latin typeface="Calibri" panose="020F0502020204030204" pitchFamily="34" charset="0"/>
                <a:ea typeface="Calibri" panose="020F0502020204030204" pitchFamily="34" charset="0"/>
                <a:cs typeface="Times New Roman" panose="02020603050405020304" pitchFamily="18" charset="0"/>
              </a:rPr>
              <a:t>¿Hay alguna pregunta antes de comenzar?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C1AD4F3-D7BA-4A83-ADEA-33055041BE18}" type="slidenum">
              <a:rPr lang="en-US" smtClean="0"/>
              <a:t>3</a:t>
            </a:fld>
            <a:endParaRPr lang="en-US"/>
          </a:p>
        </p:txBody>
      </p:sp>
    </p:spTree>
    <p:extLst>
      <p:ext uri="{BB962C8B-B14F-4D97-AF65-F5344CB8AC3E}">
        <p14:creationId xmlns:p14="http://schemas.microsoft.com/office/powerpoint/2010/main" val="2746508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s-419" sz="1800" dirty="0">
                <a:effectLst/>
                <a:latin typeface="Calibri" panose="020F0502020204030204" pitchFamily="34" charset="0"/>
                <a:ea typeface="Calibri" panose="020F0502020204030204" pitchFamily="34" charset="0"/>
                <a:cs typeface="Times New Roman" panose="02020603050405020304" pitchFamily="18" charset="0"/>
              </a:rPr>
              <a:t>Hay mucha información sobre cómo mantener relaciones saludables después del parto, pero esta información se ha resumido en tres puntos principales que los expertos en la materia están de acuerdo en que son las cosas más importantes que las familias necesitan saber sobre mantener relaciones saludables después del parto, es que necesita construir y mantener una relación saludable con: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s-419" sz="1800" dirty="0">
                <a:effectLst/>
                <a:latin typeface="Calibri" panose="020F0502020204030204" pitchFamily="34" charset="0"/>
                <a:ea typeface="Calibri" panose="020F0502020204030204" pitchFamily="34" charset="0"/>
                <a:cs typeface="Times New Roman" panose="02020603050405020304" pitchFamily="18" charset="0"/>
              </a:rPr>
              <a:t>usted mismo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s-419" sz="1800" dirty="0">
                <a:effectLst/>
                <a:latin typeface="Calibri" panose="020F0502020204030204" pitchFamily="34" charset="0"/>
                <a:ea typeface="Calibri" panose="020F0502020204030204" pitchFamily="34" charset="0"/>
                <a:cs typeface="Times New Roman" panose="02020603050405020304" pitchFamily="18" charset="0"/>
              </a:rPr>
              <a:t>su pareja y/o equipo de apoyo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s-419" sz="1800" dirty="0">
                <a:effectLst/>
                <a:latin typeface="Calibri" panose="020F0502020204030204" pitchFamily="34" charset="0"/>
                <a:ea typeface="Calibri" panose="020F0502020204030204" pitchFamily="34" charset="0"/>
                <a:cs typeface="Times New Roman" panose="02020603050405020304" pitchFamily="18" charset="0"/>
              </a:rPr>
              <a:t>su comunidad</a:t>
            </a:r>
          </a:p>
          <a:p>
            <a:pPr marL="0" marR="0" lvl="0" indent="0">
              <a:lnSpc>
                <a:spcPct val="107000"/>
              </a:lnSpc>
              <a:spcBef>
                <a:spcPts val="0"/>
              </a:spcBef>
              <a:spcAft>
                <a:spcPts val="800"/>
              </a:spcAft>
              <a:buFont typeface="Arial" panose="020B0604020202020204" pitchFamily="34" charset="0"/>
              <a:buNone/>
              <a:tabLst>
                <a:tab pos="45720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419" sz="1800" dirty="0">
                <a:effectLst/>
                <a:latin typeface="Calibri" panose="020F0502020204030204" pitchFamily="34" charset="0"/>
                <a:ea typeface="Calibri" panose="020F0502020204030204" pitchFamily="34" charset="0"/>
                <a:cs typeface="Times New Roman" panose="02020603050405020304" pitchFamily="18" charset="0"/>
              </a:rPr>
              <a:t>Estos tres componentes han sido identificados por expertos en la materia como fundamentales para establecer el escenario para una relación saludable con su hijo y para establecer un ejemplo de cómo construir relaciones saludables.</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s-419" sz="1800" dirty="0">
                <a:effectLst/>
                <a:latin typeface="Calibri" panose="020F0502020204030204" pitchFamily="34" charset="0"/>
                <a:ea typeface="Calibri" panose="020F0502020204030204" pitchFamily="34" charset="0"/>
                <a:cs typeface="Times New Roman" panose="02020603050405020304" pitchFamily="18" charset="0"/>
              </a:rPr>
              <a:t>Tras nuestra revisión de estos tres puntos, daré a conocer algunos recursos sobre dónde acudir para obtener apoyo.</a:t>
            </a:r>
            <a:endParaRPr lang="en-US" dirty="0"/>
          </a:p>
        </p:txBody>
      </p:sp>
      <p:sp>
        <p:nvSpPr>
          <p:cNvPr id="4" name="Slide Number Placeholder 3"/>
          <p:cNvSpPr>
            <a:spLocks noGrp="1"/>
          </p:cNvSpPr>
          <p:nvPr>
            <p:ph type="sldNum" sz="quarter" idx="5"/>
          </p:nvPr>
        </p:nvSpPr>
        <p:spPr/>
        <p:txBody>
          <a:bodyPr/>
          <a:lstStyle/>
          <a:p>
            <a:fld id="{9C1AD4F3-D7BA-4A83-ADEA-33055041BE18}" type="slidenum">
              <a:rPr lang="en-US" smtClean="0"/>
              <a:t>4</a:t>
            </a:fld>
            <a:endParaRPr lang="en-US"/>
          </a:p>
        </p:txBody>
      </p:sp>
    </p:spTree>
    <p:extLst>
      <p:ext uri="{BB962C8B-B14F-4D97-AF65-F5344CB8AC3E}">
        <p14:creationId xmlns:p14="http://schemas.microsoft.com/office/powerpoint/2010/main" val="2364558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s-419" sz="1800" dirty="0">
                <a:effectLst/>
                <a:latin typeface="Calibri" panose="020F0502020204030204" pitchFamily="34" charset="0"/>
                <a:ea typeface="Calibri" panose="020F0502020204030204" pitchFamily="34" charset="0"/>
                <a:cs typeface="Times New Roman" panose="02020603050405020304" pitchFamily="18" charset="0"/>
              </a:rPr>
              <a:t>Todas las relaciones inevitablemente cambian después del nacimiento de un bebé. Ya sea con su pareja, familia o amigos cercanos, como padre o cuidador, debe estar preparado para este cambio normal en las relaciones. También es importante priorizar el mantener relaciones saludables después del parto, no solo para asegurar que pueda tener una red de apoyo sólida para usted y su hijo, sino también para dar un ejemplo para su hijo de lo que implica una relación saludable en todas las facetas de la vida.</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419" sz="1800" dirty="0">
                <a:effectLst/>
                <a:latin typeface="Calibri" panose="020F0502020204030204" pitchFamily="34" charset="0"/>
                <a:ea typeface="Calibri" panose="020F0502020204030204" pitchFamily="34" charset="0"/>
                <a:cs typeface="Times New Roman" panose="02020603050405020304" pitchFamily="18" charset="0"/>
              </a:rPr>
              <a:t>En la diapositiva verá una pirámide de relaciones, que demuestra los tres tipos de relaciones saludables que se construyen entre sí, todos los cuales benefician a su hijo. Vamos a trabajar de abajo hacia arriba en esta pirámide, comenzando con cómo construir y mantener una relación sana con usted mismo.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9C1AD4F3-D7BA-4A83-ADEA-33055041BE18}" type="slidenum">
              <a:rPr lang="en-US" smtClean="0"/>
              <a:t>5</a:t>
            </a:fld>
            <a:endParaRPr lang="en-US"/>
          </a:p>
        </p:txBody>
      </p:sp>
    </p:spTree>
    <p:extLst>
      <p:ext uri="{BB962C8B-B14F-4D97-AF65-F5344CB8AC3E}">
        <p14:creationId xmlns:p14="http://schemas.microsoft.com/office/powerpoint/2010/main" val="2465847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s-419" sz="1100" dirty="0">
                <a:effectLst/>
                <a:latin typeface="Calibri" panose="020F0502020204030204" pitchFamily="34" charset="0"/>
                <a:ea typeface="Calibri" panose="020F0502020204030204" pitchFamily="34" charset="0"/>
                <a:cs typeface="Times New Roman" panose="02020603050405020304" pitchFamily="18" charset="0"/>
              </a:rPr>
              <a:t>En primer lugar, los expertos en la materia coinciden en que para tener relaciones saludables con otros, ¡es importante tener una relación saludable con usted mismo! </a:t>
            </a:r>
          </a:p>
          <a:p>
            <a:pPr marL="0" marR="0">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s-419" sz="1100" b="1" dirty="0">
                <a:effectLst/>
                <a:latin typeface="Calibri" panose="020F0502020204030204" pitchFamily="34" charset="0"/>
                <a:ea typeface="Calibri" panose="020F0502020204030204" pitchFamily="34" charset="0"/>
                <a:cs typeface="Times New Roman" panose="02020603050405020304" pitchFamily="18" charset="0"/>
              </a:rPr>
              <a:t>AUTOCUIDADO: </a:t>
            </a:r>
            <a:r>
              <a:rPr lang="es-419" sz="1100" dirty="0">
                <a:effectLst/>
                <a:latin typeface="Calibri" panose="020F0502020204030204" pitchFamily="34" charset="0"/>
                <a:ea typeface="Calibri" panose="020F0502020204030204" pitchFamily="34" charset="0"/>
                <a:cs typeface="Times New Roman" panose="02020603050405020304" pitchFamily="18" charset="0"/>
              </a:rPr>
              <a:t>La mayoría de ustedes probablemente han oído decir: “Póngase su máscara de oxígeno antes de ayudar a otros”. Sin embargo, es importante expandirlo más allá de un escenario de emergencia. No solo debe cuidar de sí mismo en caso de emergencia, sino que debe cuidarse activamente para que pueda presentarse como su mejor persona para los demás. El cuidado personal le ayuda a mantener su sentido de autoestima y le da un buen ejemplo a su hijo. Si usted quiere que su hijo duerma bien., coma bien, cuide de sí mismo y prospere, necesita ver a sus padres haciendo lo mismo (https://www.verywellfamily.com/how-to-practice-self-care-as-a-new-mom-4771779)! </a:t>
            </a:r>
            <a:r>
              <a:rPr lang="es-419" sz="1100" dirty="0" err="1">
                <a:effectLst/>
                <a:latin typeface="Calibri" panose="020F0502020204030204" pitchFamily="34" charset="0"/>
                <a:ea typeface="Calibri" panose="020F0502020204030204" pitchFamily="34" charset="0"/>
                <a:cs typeface="Times New Roman" panose="02020603050405020304" pitchFamily="18" charset="0"/>
              </a:rPr>
              <a:t>Psychology</a:t>
            </a:r>
            <a:r>
              <a:rPr lang="es-419" sz="1100" dirty="0">
                <a:effectLst/>
                <a:latin typeface="Calibri" panose="020F0502020204030204" pitchFamily="34" charset="0"/>
                <a:ea typeface="Calibri" panose="020F0502020204030204" pitchFamily="34" charset="0"/>
                <a:cs typeface="Times New Roman" panose="02020603050405020304" pitchFamily="18" charset="0"/>
              </a:rPr>
              <a:t> </a:t>
            </a:r>
            <a:r>
              <a:rPr lang="es-419" sz="1100" dirty="0" err="1">
                <a:effectLst/>
                <a:latin typeface="Calibri" panose="020F0502020204030204" pitchFamily="34" charset="0"/>
                <a:ea typeface="Calibri" panose="020F0502020204030204" pitchFamily="34" charset="0"/>
                <a:cs typeface="Times New Roman" panose="02020603050405020304" pitchFamily="18" charset="0"/>
              </a:rPr>
              <a:t>Today</a:t>
            </a:r>
            <a:r>
              <a:rPr lang="es-419" sz="1100" dirty="0">
                <a:effectLst/>
                <a:latin typeface="Calibri" panose="020F0502020204030204" pitchFamily="34" charset="0"/>
                <a:ea typeface="Calibri" panose="020F0502020204030204" pitchFamily="34" charset="0"/>
                <a:cs typeface="Times New Roman" panose="02020603050405020304" pitchFamily="18" charset="0"/>
              </a:rPr>
              <a:t> publicó recientemente un artículo con 12 ejemplos de autocuidado (https://www.psychologytoday.com/us/blog/click-here-happiness/201812/self-care-12-ways-take-better-care-yourself?eml). Esto incluyen: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s-419" sz="1100" dirty="0">
                <a:effectLst/>
                <a:latin typeface="Calibri" panose="020F0502020204030204" pitchFamily="34" charset="0"/>
                <a:ea typeface="Calibri" panose="020F0502020204030204" pitchFamily="34" charset="0"/>
                <a:cs typeface="Times New Roman" panose="02020603050405020304" pitchFamily="18" charset="0"/>
              </a:rPr>
              <a:t>Sueño regular y suficiente.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s-419" sz="1100" dirty="0">
                <a:effectLst/>
                <a:latin typeface="Calibri" panose="020F0502020204030204" pitchFamily="34" charset="0"/>
                <a:ea typeface="Calibri" panose="020F0502020204030204" pitchFamily="34" charset="0"/>
                <a:cs typeface="Times New Roman" panose="02020603050405020304" pitchFamily="18" charset="0"/>
              </a:rPr>
              <a:t>Cuidar su intestino tomando un probiótico diariamente.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s-419" sz="1100" dirty="0">
                <a:effectLst/>
                <a:latin typeface="Calibri" panose="020F0502020204030204" pitchFamily="34" charset="0"/>
                <a:ea typeface="Calibri" panose="020F0502020204030204" pitchFamily="34" charset="0"/>
                <a:cs typeface="Times New Roman" panose="02020603050405020304" pitchFamily="18" charset="0"/>
              </a:rPr>
              <a:t>Hacer ejercicio a diario.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s-419" sz="1100" dirty="0">
                <a:effectLst/>
                <a:latin typeface="Calibri" panose="020F0502020204030204" pitchFamily="34" charset="0"/>
                <a:ea typeface="Calibri" panose="020F0502020204030204" pitchFamily="34" charset="0"/>
                <a:cs typeface="Times New Roman" panose="02020603050405020304" pitchFamily="18" charset="0"/>
              </a:rPr>
              <a:t>Consumir alimentos saludables y nutritivos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s-419" sz="1100" dirty="0">
                <a:effectLst/>
                <a:latin typeface="Calibri" panose="020F0502020204030204" pitchFamily="34" charset="0"/>
                <a:ea typeface="Calibri" panose="020F0502020204030204" pitchFamily="34" charset="0"/>
                <a:cs typeface="Times New Roman" panose="02020603050405020304" pitchFamily="18" charset="0"/>
              </a:rPr>
              <a:t>Decir que no a los demás.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s-419" sz="1100" dirty="0">
                <a:effectLst/>
                <a:latin typeface="Calibri" panose="020F0502020204030204" pitchFamily="34" charset="0"/>
                <a:ea typeface="Calibri" panose="020F0502020204030204" pitchFamily="34" charset="0"/>
                <a:cs typeface="Times New Roman" panose="02020603050405020304" pitchFamily="18" charset="0"/>
              </a:rPr>
              <a:t>Hacer un viaje de autocuidado.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s-419" sz="1100" dirty="0">
                <a:effectLst/>
                <a:latin typeface="Calibri" panose="020F0502020204030204" pitchFamily="34" charset="0"/>
                <a:ea typeface="Calibri" panose="020F0502020204030204" pitchFamily="34" charset="0"/>
                <a:cs typeface="Times New Roman" panose="02020603050405020304" pitchFamily="18" charset="0"/>
              </a:rPr>
              <a:t>Pasar tiempo fuera.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s-419" sz="1100" dirty="0">
                <a:effectLst/>
                <a:latin typeface="Calibri" panose="020F0502020204030204" pitchFamily="34" charset="0"/>
                <a:ea typeface="Calibri" panose="020F0502020204030204" pitchFamily="34" charset="0"/>
                <a:cs typeface="Times New Roman" panose="02020603050405020304" pitchFamily="18" charset="0"/>
              </a:rPr>
              <a:t>Pasar tiempo con una mascota.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s-419" sz="1100" dirty="0">
                <a:effectLst/>
                <a:latin typeface="Calibri" panose="020F0502020204030204" pitchFamily="34" charset="0"/>
                <a:ea typeface="Calibri" panose="020F0502020204030204" pitchFamily="34" charset="0"/>
                <a:cs typeface="Times New Roman" panose="02020603050405020304" pitchFamily="18" charset="0"/>
              </a:rPr>
              <a:t>Organizarse.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s-419" sz="1100" dirty="0">
                <a:effectLst/>
                <a:latin typeface="Calibri" panose="020F0502020204030204" pitchFamily="34" charset="0"/>
                <a:ea typeface="Calibri" panose="020F0502020204030204" pitchFamily="34" charset="0"/>
                <a:cs typeface="Times New Roman" panose="02020603050405020304" pitchFamily="18" charset="0"/>
              </a:rPr>
              <a:t>Cocinar en casa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s-419" sz="1100" dirty="0">
                <a:effectLst/>
                <a:latin typeface="Calibri" panose="020F0502020204030204" pitchFamily="34" charset="0"/>
                <a:ea typeface="Calibri" panose="020F0502020204030204" pitchFamily="34" charset="0"/>
                <a:cs typeface="Times New Roman" panose="02020603050405020304" pitchFamily="18" charset="0"/>
              </a:rPr>
              <a:t>Leer un libro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s-419" sz="1100" dirty="0">
                <a:effectLst/>
                <a:latin typeface="Calibri" panose="020F0502020204030204" pitchFamily="34" charset="0"/>
                <a:ea typeface="Calibri" panose="020F0502020204030204" pitchFamily="34" charset="0"/>
                <a:cs typeface="Times New Roman" panose="02020603050405020304" pitchFamily="18" charset="0"/>
              </a:rPr>
              <a:t>Programar su autocuidado</a:t>
            </a:r>
          </a:p>
          <a:p>
            <a:pPr marL="457200" marR="0" lvl="1" indent="0">
              <a:lnSpc>
                <a:spcPct val="107000"/>
              </a:lnSpc>
              <a:spcBef>
                <a:spcPts val="0"/>
              </a:spcBef>
              <a:spcAft>
                <a:spcPts val="800"/>
              </a:spcAft>
              <a:buFont typeface="Arial" panose="020B0604020202020204" pitchFamily="34" charset="0"/>
              <a:buNone/>
              <a:tabLst>
                <a:tab pos="914400" algn="l"/>
              </a:tabLs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s-419" sz="1100" b="1" dirty="0">
                <a:effectLst/>
                <a:latin typeface="Calibri" panose="020F0502020204030204" pitchFamily="34" charset="0"/>
                <a:ea typeface="Calibri" panose="020F0502020204030204" pitchFamily="34" charset="0"/>
                <a:cs typeface="Times New Roman" panose="02020603050405020304" pitchFamily="18" charset="0"/>
              </a:rPr>
              <a:t>SFICEE: </a:t>
            </a:r>
            <a:r>
              <a:rPr lang="es-419" sz="1100" dirty="0">
                <a:effectLst/>
                <a:latin typeface="Calibri" panose="020F0502020204030204" pitchFamily="34" charset="0"/>
                <a:ea typeface="Calibri" panose="020F0502020204030204" pitchFamily="34" charset="0"/>
                <a:cs typeface="Times New Roman" panose="02020603050405020304" pitchFamily="18" charset="0"/>
              </a:rPr>
              <a:t>Hay seis dominios para un desarrollo saludable: 1) social, 2) físico, 3) intelectual, 4) carácter, 5) emocional, y 6) espiritual. A menudo, los padres oirán sobre estos dominios en el contexto del desarrollo de su hijo, pero cada uno de estos dominios es fundamental para una existencia saludable a lo largo de toda la vida (tomado del propósito del Currículo de Exploración).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s-419" sz="1100" b="1" dirty="0">
                <a:effectLst/>
                <a:latin typeface="Calibri" panose="020F0502020204030204" pitchFamily="34" charset="0"/>
                <a:ea typeface="Calibri" panose="020F0502020204030204" pitchFamily="34" charset="0"/>
                <a:cs typeface="Times New Roman" panose="02020603050405020304" pitchFamily="18" charset="0"/>
              </a:rPr>
              <a:t>Desarrollo social</a:t>
            </a:r>
            <a:r>
              <a:rPr lang="es-419" sz="1100" dirty="0">
                <a:effectLst/>
                <a:latin typeface="Calibri" panose="020F0502020204030204" pitchFamily="34" charset="0"/>
                <a:ea typeface="Calibri" panose="020F0502020204030204" pitchFamily="34" charset="0"/>
                <a:cs typeface="Times New Roman" panose="02020603050405020304" pitchFamily="18" charset="0"/>
              </a:rPr>
              <a:t>: El desarrollo social se refiere a la pertenencia a un grupo, las relaciones de uno con otros y la comprensión de las diferencias entre las personas en pequeños grupos de pares, así como cuestiones de diversidad e inclusión en comunidades más grandes.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s-419" sz="1100" b="1" dirty="0">
                <a:effectLst/>
                <a:latin typeface="Calibri" panose="020F0502020204030204" pitchFamily="34" charset="0"/>
                <a:ea typeface="Calibri" panose="020F0502020204030204" pitchFamily="34" charset="0"/>
                <a:cs typeface="Times New Roman" panose="02020603050405020304" pitchFamily="18" charset="0"/>
              </a:rPr>
              <a:t>Desarrollo físico</a:t>
            </a:r>
            <a:r>
              <a:rPr lang="es-419" sz="1100" dirty="0">
                <a:effectLst/>
                <a:latin typeface="Calibri" panose="020F0502020204030204" pitchFamily="34" charset="0"/>
                <a:ea typeface="Calibri" panose="020F0502020204030204" pitchFamily="34" charset="0"/>
                <a:cs typeface="Times New Roman" panose="02020603050405020304" pitchFamily="18" charset="0"/>
              </a:rPr>
              <a:t>: El desarrollo físico se refiere a la comprensión de su cuerpo, incluyendo el cuidado activo de la salud, el bienestar y la búsqueda de habilidades físicas y la aptitud física.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s-419" sz="1100" b="1" dirty="0">
                <a:effectLst/>
                <a:latin typeface="Calibri" panose="020F0502020204030204" pitchFamily="34" charset="0"/>
                <a:ea typeface="Calibri" panose="020F0502020204030204" pitchFamily="34" charset="0"/>
                <a:cs typeface="Times New Roman" panose="02020603050405020304" pitchFamily="18" charset="0"/>
              </a:rPr>
              <a:t>Desarrollo intelectual</a:t>
            </a:r>
            <a:r>
              <a:rPr lang="es-419" sz="1100" dirty="0">
                <a:effectLst/>
                <a:latin typeface="Calibri" panose="020F0502020204030204" pitchFamily="34" charset="0"/>
                <a:ea typeface="Calibri" panose="020F0502020204030204" pitchFamily="34" charset="0"/>
                <a:cs typeface="Times New Roman" panose="02020603050405020304" pitchFamily="18" charset="0"/>
              </a:rPr>
              <a:t>: El desarrollo intelectual se refiere a la capacidad de pensar, planificar, innovar, revisar y ser creativo, aplicando información, conocimientos y habilidades en circunstancias nuevas y diferentes.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s-419" sz="1100" b="1" dirty="0">
                <a:effectLst/>
                <a:latin typeface="Calibri" panose="020F0502020204030204" pitchFamily="34" charset="0"/>
                <a:ea typeface="Calibri" panose="020F0502020204030204" pitchFamily="34" charset="0"/>
                <a:cs typeface="Times New Roman" panose="02020603050405020304" pitchFamily="18" charset="0"/>
              </a:rPr>
              <a:t>Desarrollo de carácter</a:t>
            </a:r>
            <a:r>
              <a:rPr lang="es-419" sz="1100" dirty="0">
                <a:effectLst/>
                <a:latin typeface="Calibri" panose="020F0502020204030204" pitchFamily="34" charset="0"/>
                <a:ea typeface="Calibri" panose="020F0502020204030204" pitchFamily="34" charset="0"/>
                <a:cs typeface="Times New Roman" panose="02020603050405020304" pitchFamily="18" charset="0"/>
              </a:rPr>
              <a:t>: El desarrollo del carácter se refiere a la búsqueda de la mejor versión de sí mismo. Incluye actitud positiva, responsabilidad, respeto, y hacer un esfuerzo más allá de lo que beneficia a uno mismo. Encapsula el crecimiento personal en las otras cinco SFICEE.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s-419" sz="1100" b="1" dirty="0">
                <a:effectLst/>
                <a:latin typeface="Calibri" panose="020F0502020204030204" pitchFamily="34" charset="0"/>
                <a:ea typeface="Calibri" panose="020F0502020204030204" pitchFamily="34" charset="0"/>
                <a:cs typeface="Times New Roman" panose="02020603050405020304" pitchFamily="18" charset="0"/>
              </a:rPr>
              <a:t>Desarrollo emocional</a:t>
            </a:r>
            <a:r>
              <a:rPr lang="es-419" sz="1100" dirty="0">
                <a:effectLst/>
                <a:latin typeface="Calibri" panose="020F0502020204030204" pitchFamily="34" charset="0"/>
                <a:ea typeface="Calibri" panose="020F0502020204030204" pitchFamily="34" charset="0"/>
                <a:cs typeface="Times New Roman" panose="02020603050405020304" pitchFamily="18" charset="0"/>
              </a:rPr>
              <a:t>: El desarrollo emocional se refiere a la necesidad de entender las propias emociones y las emociones de los demás. Incluye la conciencia de cómo se siente una persona, expresando emociones de manera positiva, así como el respeto y apoyo a las necesidades emocionales de los demás.</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s-419" sz="1100" b="1" dirty="0">
                <a:effectLst/>
                <a:latin typeface="Calibri" panose="020F0502020204030204" pitchFamily="34" charset="0"/>
                <a:ea typeface="Calibri" panose="020F0502020204030204" pitchFamily="34" charset="0"/>
                <a:cs typeface="Times New Roman" panose="02020603050405020304" pitchFamily="18" charset="0"/>
              </a:rPr>
              <a:t>Desarrollo espiritual: </a:t>
            </a:r>
            <a:r>
              <a:rPr lang="es-419" sz="1100" dirty="0">
                <a:effectLst/>
                <a:latin typeface="Calibri" panose="020F0502020204030204" pitchFamily="34" charset="0"/>
                <a:ea typeface="Calibri" panose="020F0502020204030204" pitchFamily="34" charset="0"/>
                <a:cs typeface="Times New Roman" panose="02020603050405020304" pitchFamily="18" charset="0"/>
              </a:rPr>
              <a:t>El desarrollo espiritual se refiere al desarrollo de las creencias de una persona con respecto a su propósito en la vida, conexión con otros, lugar en el mundo que los rodea, respetando las opciones espirituales de los demás.</a:t>
            </a:r>
            <a:endParaRPr lang="en-US" dirty="0"/>
          </a:p>
        </p:txBody>
      </p:sp>
      <p:sp>
        <p:nvSpPr>
          <p:cNvPr id="4" name="Slide Number Placeholder 3"/>
          <p:cNvSpPr>
            <a:spLocks noGrp="1"/>
          </p:cNvSpPr>
          <p:nvPr>
            <p:ph type="sldNum" sz="quarter" idx="5"/>
          </p:nvPr>
        </p:nvSpPr>
        <p:spPr/>
        <p:txBody>
          <a:bodyPr/>
          <a:lstStyle/>
          <a:p>
            <a:fld id="{9C1AD4F3-D7BA-4A83-ADEA-33055041BE18}" type="slidenum">
              <a:rPr lang="en-US" smtClean="0"/>
              <a:t>6</a:t>
            </a:fld>
            <a:endParaRPr lang="en-US"/>
          </a:p>
        </p:txBody>
      </p:sp>
    </p:spTree>
    <p:extLst>
      <p:ext uri="{BB962C8B-B14F-4D97-AF65-F5344CB8AC3E}">
        <p14:creationId xmlns:p14="http://schemas.microsoft.com/office/powerpoint/2010/main" val="1154702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s-419" sz="1800" dirty="0">
                <a:effectLst/>
                <a:latin typeface="Calibri" panose="020F0502020204030204" pitchFamily="34" charset="0"/>
                <a:ea typeface="Calibri" panose="020F0502020204030204" pitchFamily="34" charset="0"/>
                <a:cs typeface="Times New Roman" panose="02020603050405020304" pitchFamily="18" charset="0"/>
              </a:rPr>
              <a:t>A medida que continúe cultivando una relación saludable con usted mismo, estará en posición de construir relaciones saludables con su sistema de apoyo inmediato. Aunque cada relación es diferente, los expertos en la materia han ofrecido 12 elementos clave de relaciones saludables: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tabLst>
                <a:tab pos="457200" algn="l"/>
              </a:tabLst>
            </a:pPr>
            <a:r>
              <a:rPr lang="es-419" sz="1800" b="1" dirty="0">
                <a:effectLst/>
                <a:latin typeface="Calibri" panose="020F0502020204030204" pitchFamily="34" charset="0"/>
                <a:ea typeface="Calibri" panose="020F0502020204030204" pitchFamily="34" charset="0"/>
                <a:cs typeface="Times New Roman" panose="02020603050405020304" pitchFamily="18" charset="0"/>
              </a:rPr>
              <a:t>Comunicación</a:t>
            </a:r>
            <a:r>
              <a:rPr lang="es-419" sz="1800" dirty="0">
                <a:effectLst/>
                <a:latin typeface="Calibri" panose="020F0502020204030204" pitchFamily="34" charset="0"/>
                <a:ea typeface="Calibri" panose="020F0502020204030204" pitchFamily="34" charset="0"/>
                <a:cs typeface="Times New Roman" panose="02020603050405020304" pitchFamily="18" charset="0"/>
              </a:rPr>
              <a:t>. La forma en que usted habla con amigos o socios es una parte importante de una relación. Todos los involucrados deben ser capaces de comunicar sentimientos, opiniones y creencias. Al comunicarse, considere el tono y las frases. La mala comunicación ocurre a menudo cuando los individuos eligen comunicarse vía mensaje de textos en vez de hablar en persona o una llamada telefónica. Averiguar las mejores maneras de expresar sus sentimientos juntos ayudará a eliminar la mala comunicación.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tabLst>
                <a:tab pos="457200" algn="l"/>
              </a:tabLst>
            </a:pPr>
            <a:r>
              <a:rPr lang="es-419" sz="1800" b="1" dirty="0">
                <a:effectLst/>
                <a:latin typeface="Calibri" panose="020F0502020204030204" pitchFamily="34" charset="0"/>
                <a:ea typeface="Calibri" panose="020F0502020204030204" pitchFamily="34" charset="0"/>
                <a:cs typeface="Times New Roman" panose="02020603050405020304" pitchFamily="18" charset="0"/>
              </a:rPr>
              <a:t>Límites</a:t>
            </a:r>
            <a:r>
              <a:rPr lang="es-419" sz="1800" dirty="0">
                <a:effectLst/>
                <a:latin typeface="Calibri" panose="020F0502020204030204" pitchFamily="34" charset="0"/>
                <a:ea typeface="Calibri" panose="020F0502020204030204" pitchFamily="34" charset="0"/>
                <a:cs typeface="Times New Roman" panose="02020603050405020304" pitchFamily="18" charset="0"/>
              </a:rPr>
              <a:t>. Los límites son pautas físicas, emocionales y mentales que una persona se fija para sí misma y que otros necesitan respetar. Usted y su pareja o amigos deben sentirse cómodos en las actividades que están haciendo juntos. Todas las personas involucradas deben ser respetuosas con los límites. Ya sea romántico, sexual o platónico, considere lo que quiere que sea la relación y discuta estos temas.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tabLst>
                <a:tab pos="457200" algn="l"/>
              </a:tabLst>
            </a:pPr>
            <a:r>
              <a:rPr lang="es-419" sz="1800" b="1" dirty="0">
                <a:effectLst/>
                <a:latin typeface="Calibri" panose="020F0502020204030204" pitchFamily="34" charset="0"/>
                <a:ea typeface="Calibri" panose="020F0502020204030204" pitchFamily="34" charset="0"/>
                <a:cs typeface="Times New Roman" panose="02020603050405020304" pitchFamily="18" charset="0"/>
              </a:rPr>
              <a:t>Consentimiento</a:t>
            </a:r>
            <a:r>
              <a:rPr lang="es-419" sz="1800" dirty="0">
                <a:effectLst/>
                <a:latin typeface="Calibri" panose="020F0502020204030204" pitchFamily="34" charset="0"/>
                <a:ea typeface="Calibri" panose="020F0502020204030204" pitchFamily="34" charset="0"/>
                <a:cs typeface="Times New Roman" panose="02020603050405020304" pitchFamily="18" charset="0"/>
              </a:rPr>
              <a:t>. El consentimiento es importante en todas las relaciones. El consentimiento es un permiso sin coacción para interactuar con el cuerpo o la vida de otra persona. La coerción implica una presión para hacer algo, fuerza física, tratos, o alguien que tiene el poder sobre otro para obtener lo que quiere. El consentimiento tiene que ver con preguntar sobre los límites en las relaciones, escuchar activamente las respuestas y respetar siempre esos límites.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tabLst>
                <a:tab pos="457200" algn="l"/>
              </a:tabLst>
            </a:pPr>
            <a:r>
              <a:rPr lang="es-419" sz="1800" b="1" dirty="0">
                <a:effectLst/>
                <a:latin typeface="Calibri" panose="020F0502020204030204" pitchFamily="34" charset="0"/>
                <a:ea typeface="Calibri" panose="020F0502020204030204" pitchFamily="34" charset="0"/>
                <a:cs typeface="Times New Roman" panose="02020603050405020304" pitchFamily="18" charset="0"/>
              </a:rPr>
              <a:t>Confianza</a:t>
            </a:r>
            <a:r>
              <a:rPr lang="es-419" sz="1800" dirty="0">
                <a:effectLst/>
                <a:latin typeface="Calibri" panose="020F0502020204030204" pitchFamily="34" charset="0"/>
                <a:ea typeface="Calibri" panose="020F0502020204030204" pitchFamily="34" charset="0"/>
                <a:cs typeface="Times New Roman" panose="02020603050405020304" pitchFamily="18" charset="0"/>
              </a:rPr>
              <a:t>. Cada persona en la relación debe tener confianza el uno en el otro. Si está cuestionando si confiar en alguien, puede ser importante comunicarles sus sentimientos. Considere lo que le hace no confiar en alguien. ¿Es algo que hicieron o es algo que ha experimentado en otras relaciones?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tabLst>
                <a:tab pos="457200" algn="l"/>
              </a:tabLst>
            </a:pPr>
            <a:r>
              <a:rPr lang="es-419" sz="1800" b="1" dirty="0">
                <a:effectLst/>
                <a:latin typeface="Calibri" panose="020F0502020204030204" pitchFamily="34" charset="0"/>
                <a:ea typeface="Calibri" panose="020F0502020204030204" pitchFamily="34" charset="0"/>
                <a:cs typeface="Times New Roman" panose="02020603050405020304" pitchFamily="18" charset="0"/>
              </a:rPr>
              <a:t>Honestidad</a:t>
            </a:r>
            <a:r>
              <a:rPr lang="es-419" sz="1800" dirty="0">
                <a:effectLst/>
                <a:latin typeface="Calibri" panose="020F0502020204030204" pitchFamily="34" charset="0"/>
                <a:ea typeface="Calibri" panose="020F0502020204030204" pitchFamily="34" charset="0"/>
                <a:cs typeface="Times New Roman" panose="02020603050405020304" pitchFamily="18" charset="0"/>
              </a:rPr>
              <a:t>. La honestidad es importante para la comunicación. Cada persona dentro de la relación o amistad debe tener la oportunidad de expresar sus sentimientos y preocupaciones. Si no se siente cómodo siendo honesto con alguien, considere por qué y busque apoyo si es necesario.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tabLst>
                <a:tab pos="457200" algn="l"/>
              </a:tabLst>
            </a:pPr>
            <a:r>
              <a:rPr lang="es-419" sz="1800" b="1" dirty="0">
                <a:effectLst/>
                <a:latin typeface="Calibri" panose="020F0502020204030204" pitchFamily="34" charset="0"/>
                <a:ea typeface="Calibri" panose="020F0502020204030204" pitchFamily="34" charset="0"/>
                <a:cs typeface="Times New Roman" panose="02020603050405020304" pitchFamily="18" charset="0"/>
              </a:rPr>
              <a:t>Independencia</a:t>
            </a:r>
            <a:r>
              <a:rPr lang="es-419" sz="1800" dirty="0">
                <a:effectLst/>
                <a:latin typeface="Calibri" panose="020F0502020204030204" pitchFamily="34" charset="0"/>
                <a:ea typeface="Calibri" panose="020F0502020204030204" pitchFamily="34" charset="0"/>
                <a:cs typeface="Times New Roman" panose="02020603050405020304" pitchFamily="18" charset="0"/>
              </a:rPr>
              <a:t>. Es importante tener tiempo para sí mismo en cualquier relación. Tener oportunidades para pasar tiempo con otros o tiempo para el autocuidado es importante para mantener una relación saludable. Si vive con su pareja o amigos, establezca áreas designadas dentro de su lugar donde pueda pasar tiempo solo.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tabLst>
                <a:tab pos="457200" algn="l"/>
              </a:tabLst>
            </a:pPr>
            <a:r>
              <a:rPr lang="es-419" sz="1800" b="1" dirty="0">
                <a:effectLst/>
                <a:latin typeface="Calibri" panose="020F0502020204030204" pitchFamily="34" charset="0"/>
                <a:ea typeface="Calibri" panose="020F0502020204030204" pitchFamily="34" charset="0"/>
                <a:cs typeface="Times New Roman" panose="02020603050405020304" pitchFamily="18" charset="0"/>
              </a:rPr>
              <a:t>Igualdad</a:t>
            </a:r>
            <a:r>
              <a:rPr lang="es-419" sz="1800" dirty="0">
                <a:effectLst/>
                <a:latin typeface="Calibri" panose="020F0502020204030204" pitchFamily="34" charset="0"/>
                <a:ea typeface="Calibri" panose="020F0502020204030204" pitchFamily="34" charset="0"/>
                <a:cs typeface="Times New Roman" panose="02020603050405020304" pitchFamily="18" charset="0"/>
              </a:rPr>
              <a:t>. Cada persona en la relación debe tener igual voz en lo que está pasando. Escucharse unos a otros y respetar los límites.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tabLst>
                <a:tab pos="457200" algn="l"/>
              </a:tabLst>
            </a:pPr>
            <a:r>
              <a:rPr lang="es-419" sz="1800" b="1" dirty="0">
                <a:effectLst/>
                <a:latin typeface="Calibri" panose="020F0502020204030204" pitchFamily="34" charset="0"/>
                <a:ea typeface="Calibri" panose="020F0502020204030204" pitchFamily="34" charset="0"/>
                <a:cs typeface="Times New Roman" panose="02020603050405020304" pitchFamily="18" charset="0"/>
              </a:rPr>
              <a:t>Apoyo</a:t>
            </a:r>
            <a:r>
              <a:rPr lang="es-419" sz="1800" dirty="0">
                <a:effectLst/>
                <a:latin typeface="Calibri" panose="020F0502020204030204" pitchFamily="34" charset="0"/>
                <a:ea typeface="Calibri" panose="020F0502020204030204" pitchFamily="34" charset="0"/>
                <a:cs typeface="Times New Roman" panose="02020603050405020304" pitchFamily="18" charset="0"/>
              </a:rPr>
              <a:t>. Cada persona en la relación debe sentirse apoyada. Es importante tener compasión y empatía unos con otros. Además de apoyarnos unos a otros, es importante reconocer sus propias necesidades y comunicar los límites en torno a la ayuda.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tabLst>
                <a:tab pos="457200" algn="l"/>
              </a:tabLst>
            </a:pPr>
            <a:r>
              <a:rPr lang="es-419" sz="1800" b="1" dirty="0">
                <a:effectLst/>
                <a:latin typeface="Calibri" panose="020F0502020204030204" pitchFamily="34" charset="0"/>
                <a:ea typeface="Calibri" panose="020F0502020204030204" pitchFamily="34" charset="0"/>
                <a:cs typeface="Times New Roman" panose="02020603050405020304" pitchFamily="18" charset="0"/>
              </a:rPr>
              <a:t>Responsabilidad</a:t>
            </a:r>
            <a:r>
              <a:rPr lang="es-419" sz="1800" dirty="0">
                <a:effectLst/>
                <a:latin typeface="Calibri" panose="020F0502020204030204" pitchFamily="34" charset="0"/>
                <a:ea typeface="Calibri" panose="020F0502020204030204" pitchFamily="34" charset="0"/>
                <a:cs typeface="Times New Roman" panose="02020603050405020304" pitchFamily="18" charset="0"/>
              </a:rPr>
              <a:t>. Algunos días puede suceder que haya dicho algo hiriente o cometió un error. Asegúrese de asumir la responsabilidad de sus acciones y no culpar a su pareja o amigo(s). Asumir la responsabilidad de sus acciones contribuirá a aumentar la confianza y la honestidad.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tabLst>
                <a:tab pos="457200" algn="l"/>
              </a:tabLst>
            </a:pPr>
            <a:r>
              <a:rPr lang="es-419" sz="1800" b="1" dirty="0">
                <a:effectLst/>
                <a:latin typeface="Calibri" panose="020F0502020204030204" pitchFamily="34" charset="0"/>
                <a:ea typeface="Calibri" panose="020F0502020204030204" pitchFamily="34" charset="0"/>
                <a:cs typeface="Times New Roman" panose="02020603050405020304" pitchFamily="18" charset="0"/>
              </a:rPr>
              <a:t>Conflicto saludable</a:t>
            </a:r>
            <a:r>
              <a:rPr lang="es-419" sz="1800" dirty="0">
                <a:effectLst/>
                <a:latin typeface="Calibri" panose="020F0502020204030204" pitchFamily="34" charset="0"/>
                <a:ea typeface="Calibri" panose="020F0502020204030204" pitchFamily="34" charset="0"/>
                <a:cs typeface="Times New Roman" panose="02020603050405020304" pitchFamily="18" charset="0"/>
              </a:rPr>
              <a:t>. Puede pensar que el conflicto es un signo de una relación poco saludable, pero hablar de problemas o desacuerdos es normal. No encontrará a una persona que tenga exactamente los mismos intereses, opiniones y creencias que usted; por lo tanto, a veces pueden ocurrir desacuerdos. Comunicar sus sentimientos y opiniones de forma respetuosa y amable es parte de una relación saludable.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tabLst>
                <a:tab pos="457200" algn="l"/>
              </a:tabLst>
            </a:pPr>
            <a:r>
              <a:rPr lang="es-419" sz="1800" b="1" dirty="0">
                <a:effectLst/>
                <a:latin typeface="Calibri" panose="020F0502020204030204" pitchFamily="34" charset="0"/>
                <a:ea typeface="Calibri" panose="020F0502020204030204" pitchFamily="34" charset="0"/>
                <a:cs typeface="Times New Roman" panose="02020603050405020304" pitchFamily="18" charset="0"/>
              </a:rPr>
              <a:t>Seguridad</a:t>
            </a:r>
            <a:r>
              <a:rPr lang="es-419" sz="1800" dirty="0">
                <a:effectLst/>
                <a:latin typeface="Calibri" panose="020F0502020204030204" pitchFamily="34" charset="0"/>
                <a:ea typeface="Calibri" panose="020F0502020204030204" pitchFamily="34" charset="0"/>
                <a:cs typeface="Times New Roman" panose="02020603050405020304" pitchFamily="18" charset="0"/>
              </a:rPr>
              <a:t>. La seguridad es la base de la conexión en una relación. Para establecer límites, comunicarse y divertirse, todos deben sentirse seguros. Si no se siente seguro de expresar sus sentimientos, tener independencia, o cualquier otra cosa en esta lista, busque apoyo usando los recursos que se indican.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tabLst>
                <a:tab pos="457200" algn="l"/>
              </a:tabLst>
            </a:pPr>
            <a:r>
              <a:rPr lang="es-419" sz="1800" b="1" dirty="0">
                <a:effectLst/>
                <a:latin typeface="Calibri" panose="020F0502020204030204" pitchFamily="34" charset="0"/>
                <a:ea typeface="Calibri" panose="020F0502020204030204" pitchFamily="34" charset="0"/>
                <a:cs typeface="Times New Roman" panose="02020603050405020304" pitchFamily="18" charset="0"/>
              </a:rPr>
              <a:t>Diversión</a:t>
            </a:r>
            <a:r>
              <a:rPr lang="es-419" sz="1800" dirty="0">
                <a:effectLst/>
                <a:latin typeface="Calibri" panose="020F0502020204030204" pitchFamily="34" charset="0"/>
                <a:ea typeface="Calibri" panose="020F0502020204030204" pitchFamily="34" charset="0"/>
                <a:cs typeface="Times New Roman" panose="02020603050405020304" pitchFamily="18" charset="0"/>
              </a:rPr>
              <a:t>. Además de todos estos puntos, debe gozar del tiempo que pasa con otros. Una vez más, es importante que sus relaciones promuevan su bienestar y no lo disminuyan.</a:t>
            </a:r>
          </a:p>
          <a:p>
            <a:pPr marL="0" marR="0" lvl="0" indent="0">
              <a:lnSpc>
                <a:spcPct val="107000"/>
              </a:lnSpc>
              <a:spcBef>
                <a:spcPts val="0"/>
              </a:spcBef>
              <a:spcAft>
                <a:spcPts val="800"/>
              </a:spcAft>
              <a:buFont typeface="Symbol" panose="05050102010706020507" pitchFamily="18" charset="2"/>
              <a:buNone/>
              <a:tabLst>
                <a:tab pos="45720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s-419" sz="1800" dirty="0">
                <a:effectLst/>
                <a:latin typeface="Calibri" panose="020F0502020204030204" pitchFamily="34" charset="0"/>
                <a:ea typeface="Calibri" panose="020F0502020204030204" pitchFamily="34" charset="0"/>
                <a:cs typeface="Times New Roman" panose="02020603050405020304" pitchFamily="18" charset="0"/>
              </a:rPr>
              <a:t>También es importante ampliar la información sobre quién considera su sistema de apoyo inmediato y considerar con quién más puede comunicarse y pedir apoyo después del parto de su hijo. Los expertos en la materia desean dar a conocer lo importante que es apoyarse en los miembros de la familia extendida durante este tiempo, particularmente profundizando esas relaciones con la familia de su pareja. Al construir y mantener una relación fuerte con la familia de su pareja, tendrá un sistema de apoyo más grande para usted y a su hijo. Además, construir este tipo de relaciones ayuda a mantener un sistema de apoyo familiar para su hijo a lo largo de su vida, y a menudo puede alentar más compromiso de su pareja después del parto de su hijo si su familia está involucrada.</a:t>
            </a:r>
            <a:endParaRPr lang="en-US" dirty="0"/>
          </a:p>
        </p:txBody>
      </p:sp>
      <p:sp>
        <p:nvSpPr>
          <p:cNvPr id="4" name="Slide Number Placeholder 3"/>
          <p:cNvSpPr>
            <a:spLocks noGrp="1"/>
          </p:cNvSpPr>
          <p:nvPr>
            <p:ph type="sldNum" sz="quarter" idx="5"/>
          </p:nvPr>
        </p:nvSpPr>
        <p:spPr/>
        <p:txBody>
          <a:bodyPr/>
          <a:lstStyle/>
          <a:p>
            <a:fld id="{9C1AD4F3-D7BA-4A83-ADEA-33055041BE18}" type="slidenum">
              <a:rPr lang="en-US" smtClean="0"/>
              <a:t>7</a:t>
            </a:fld>
            <a:endParaRPr lang="en-US"/>
          </a:p>
        </p:txBody>
      </p:sp>
    </p:spTree>
    <p:extLst>
      <p:ext uri="{BB962C8B-B14F-4D97-AF65-F5344CB8AC3E}">
        <p14:creationId xmlns:p14="http://schemas.microsoft.com/office/powerpoint/2010/main" val="1567024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s-419" sz="1800" dirty="0">
                <a:effectLst/>
                <a:latin typeface="Calibri" panose="020F0502020204030204" pitchFamily="34" charset="0"/>
                <a:ea typeface="Calibri" panose="020F0502020204030204" pitchFamily="34" charset="0"/>
                <a:cs typeface="Times New Roman" panose="02020603050405020304" pitchFamily="18" charset="0"/>
              </a:rPr>
              <a:t>Después del parto, los padres a menudo experimentan un conjunto de emociones y es vital tener a quienes recurrir durante el período postparto. Los estudios indican que las madres que son capaces de tener acceso a la ayuda de confianza de otros sienten más autoestima, confianza como madre, y luchan menos para acceder a la información que necesitan en la crianza de los hijos (https://www.zerotothree.org/resources/1906-a-social-life-after-baby-yes).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s-419"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419" sz="1800" dirty="0">
                <a:effectLst/>
                <a:latin typeface="Calibri" panose="020F0502020204030204" pitchFamily="34" charset="0"/>
                <a:ea typeface="Calibri" panose="020F0502020204030204" pitchFamily="34" charset="0"/>
                <a:cs typeface="Times New Roman" panose="02020603050405020304" pitchFamily="18" charset="0"/>
              </a:rPr>
              <a:t>Los expertos en la materia ofrecen algunos consejos para construir y mantener relaciones saludables con su comunidad:</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s-419" sz="1800" b="1" dirty="0">
                <a:effectLst/>
                <a:latin typeface="Calibri" panose="020F0502020204030204" pitchFamily="34" charset="0"/>
                <a:ea typeface="Calibri" panose="020F0502020204030204" pitchFamily="34" charset="0"/>
                <a:cs typeface="Times New Roman" panose="02020603050405020304" pitchFamily="18" charset="0"/>
              </a:rPr>
              <a:t>Busque un grupo tipo “mamá y yo” o grupo de apoyo: </a:t>
            </a:r>
            <a:r>
              <a:rPr lang="es-419" sz="1800" dirty="0">
                <a:effectLst/>
                <a:latin typeface="Calibri" panose="020F0502020204030204" pitchFamily="34" charset="0"/>
                <a:ea typeface="Calibri" panose="020F0502020204030204" pitchFamily="34" charset="0"/>
                <a:cs typeface="Times New Roman" panose="02020603050405020304" pitchFamily="18" charset="0"/>
              </a:rPr>
              <a:t>Hay diferentes grupos a los que los nuevos padres pueden unirse y traer a su bebé. Algunos se centran en las necesidades del adulto, como los grupos de discusión de los padres o las clases de crianza de los hijos que se imparten en el hospital. Otros se centran en los intereses del bebé, como la música y el movimiento o las clases de masaje infantil. Ambas son grandes maneras de conocer gente nueva. Hable con su obstetra o pediatra sobre las opciones en su área. También puede llamar al 2-1-1 para conectarse a un grupo de apoyo cercano a su vecindario. </a:t>
            </a:r>
          </a:p>
          <a:p>
            <a:pPr marL="0" marR="0" lvl="0" indent="0">
              <a:lnSpc>
                <a:spcPct val="107000"/>
              </a:lnSpc>
              <a:spcBef>
                <a:spcPts val="0"/>
              </a:spcBef>
              <a:spcAft>
                <a:spcPts val="800"/>
              </a:spcAft>
              <a:buFont typeface="Arial" panose="020B0604020202020204" pitchFamily="34" charset="0"/>
              <a:buNone/>
              <a:tabLst>
                <a:tab pos="45720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s-419" sz="1800" b="1" dirty="0">
                <a:effectLst/>
                <a:latin typeface="Calibri" panose="020F0502020204030204" pitchFamily="34" charset="0"/>
                <a:ea typeface="Calibri" panose="020F0502020204030204" pitchFamily="34" charset="0"/>
                <a:cs typeface="Times New Roman" panose="02020603050405020304" pitchFamily="18" charset="0"/>
              </a:rPr>
              <a:t>Buscar un grupo en línea: </a:t>
            </a:r>
            <a:r>
              <a:rPr lang="es-419" sz="1800" dirty="0">
                <a:effectLst/>
                <a:latin typeface="Calibri" panose="020F0502020204030204" pitchFamily="34" charset="0"/>
                <a:ea typeface="Calibri" panose="020F0502020204030204" pitchFamily="34" charset="0"/>
                <a:cs typeface="Times New Roman" panose="02020603050405020304" pitchFamily="18" charset="0"/>
              </a:rPr>
              <a:t>Puede buscar en las redes sociales o en cualquier sitio web para padres, grupos a los que podría querer unirse. Algunos están organizados por las edades de los niños, mientras que otros se centran en las prácticas y filosofías de los padres.</a:t>
            </a:r>
          </a:p>
          <a:p>
            <a:pPr marL="0" marR="0" lvl="0" indent="0">
              <a:lnSpc>
                <a:spcPct val="107000"/>
              </a:lnSpc>
              <a:spcBef>
                <a:spcPts val="0"/>
              </a:spcBef>
              <a:spcAft>
                <a:spcPts val="800"/>
              </a:spcAft>
              <a:buFont typeface="Arial" panose="020B0604020202020204" pitchFamily="34" charset="0"/>
              <a:buNone/>
              <a:tabLst>
                <a:tab pos="457200" algn="l"/>
              </a:tabLst>
            </a:pPr>
            <a:r>
              <a:rPr lang="es-419"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s-419" sz="1800" b="1" dirty="0">
                <a:effectLst/>
                <a:latin typeface="Calibri" panose="020F0502020204030204" pitchFamily="34" charset="0"/>
                <a:ea typeface="Calibri" panose="020F0502020204030204" pitchFamily="34" charset="0"/>
                <a:cs typeface="Times New Roman" panose="02020603050405020304" pitchFamily="18" charset="0"/>
              </a:rPr>
              <a:t>Comparta con la familia, amigos, vecinos, iglesia: </a:t>
            </a:r>
            <a:r>
              <a:rPr lang="es-419" sz="1800" dirty="0">
                <a:effectLst/>
                <a:latin typeface="Calibri" panose="020F0502020204030204" pitchFamily="34" charset="0"/>
                <a:ea typeface="Calibri" panose="020F0502020204030204" pitchFamily="34" charset="0"/>
                <a:cs typeface="Times New Roman" panose="02020603050405020304" pitchFamily="18" charset="0"/>
              </a:rPr>
              <a:t>Los expertos en la materia también lo animan a cultivar relaciones con la familia extendida del niño, amigos, vecinos y otros miembros de la comunidad. A menudo, los nuevos padres pueden sentirse abrumados por encontrarse con otros, y pueden separarse fácilmente de sus apoyos comunitarios con los que una vez se involucraron. Es importante mantener estas relaciones en la medida de lo posible.</a:t>
            </a:r>
            <a:endParaRPr lang="en-US" b="1" dirty="0"/>
          </a:p>
        </p:txBody>
      </p:sp>
      <p:sp>
        <p:nvSpPr>
          <p:cNvPr id="4" name="Slide Number Placeholder 3"/>
          <p:cNvSpPr>
            <a:spLocks noGrp="1"/>
          </p:cNvSpPr>
          <p:nvPr>
            <p:ph type="sldNum" sz="quarter" idx="5"/>
          </p:nvPr>
        </p:nvSpPr>
        <p:spPr/>
        <p:txBody>
          <a:bodyPr/>
          <a:lstStyle/>
          <a:p>
            <a:fld id="{9C1AD4F3-D7BA-4A83-ADEA-33055041BE18}" type="slidenum">
              <a:rPr lang="en-US" smtClean="0"/>
              <a:t>8</a:t>
            </a:fld>
            <a:endParaRPr lang="en-US"/>
          </a:p>
        </p:txBody>
      </p:sp>
    </p:spTree>
    <p:extLst>
      <p:ext uri="{BB962C8B-B14F-4D97-AF65-F5344CB8AC3E}">
        <p14:creationId xmlns:p14="http://schemas.microsoft.com/office/powerpoint/2010/main" val="19662413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s-419" sz="1800" dirty="0">
                <a:effectLst/>
                <a:latin typeface="Calibri" panose="020F0502020204030204" pitchFamily="34" charset="0"/>
                <a:ea typeface="Calibri" panose="020F0502020204030204" pitchFamily="34" charset="0"/>
                <a:cs typeface="Times New Roman" panose="02020603050405020304" pitchFamily="18" charset="0"/>
              </a:rPr>
              <a:t>Ahora que hemos revisado los diferentes componentes presentes en la pirámide de la relación, es importante entender que todas las relaciones pueden existir en un espectro de salud: algunas relaciones que tiene pueden ser sólidas y saludables, y otras pueden ser extremadamente poco saludables o incluso peligrosas.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419" sz="1800" b="1" dirty="0">
                <a:effectLst/>
                <a:latin typeface="Calibri" panose="020F0502020204030204" pitchFamily="34" charset="0"/>
                <a:ea typeface="Calibri" panose="020F0502020204030204" pitchFamily="34" charset="0"/>
                <a:cs typeface="Times New Roman" panose="02020603050405020304" pitchFamily="18" charset="0"/>
              </a:rPr>
              <a:t>Cualidades de una relación saludable: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s-419" sz="1800" dirty="0">
                <a:effectLst/>
                <a:latin typeface="Calibri" panose="020F0502020204030204" pitchFamily="34" charset="0"/>
                <a:ea typeface="Calibri" panose="020F0502020204030204" pitchFamily="34" charset="0"/>
                <a:cs typeface="Times New Roman" panose="02020603050405020304" pitchFamily="18" charset="0"/>
              </a:rPr>
              <a:t>Comunicación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s-419" sz="1800" dirty="0">
                <a:effectLst/>
                <a:latin typeface="Calibri" panose="020F0502020204030204" pitchFamily="34" charset="0"/>
                <a:ea typeface="Calibri" panose="020F0502020204030204" pitchFamily="34" charset="0"/>
                <a:cs typeface="Times New Roman" panose="02020603050405020304" pitchFamily="18" charset="0"/>
              </a:rPr>
              <a:t>Respeto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s-419" sz="1800" dirty="0">
                <a:effectLst/>
                <a:latin typeface="Calibri" panose="020F0502020204030204" pitchFamily="34" charset="0"/>
                <a:ea typeface="Calibri" panose="020F0502020204030204" pitchFamily="34" charset="0"/>
                <a:cs typeface="Times New Roman" panose="02020603050405020304" pitchFamily="18" charset="0"/>
              </a:rPr>
              <a:t>Confianza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s-419" sz="1800" dirty="0">
                <a:effectLst/>
                <a:latin typeface="Calibri" panose="020F0502020204030204" pitchFamily="34" charset="0"/>
                <a:ea typeface="Calibri" panose="020F0502020204030204" pitchFamily="34" charset="0"/>
                <a:cs typeface="Times New Roman" panose="02020603050405020304" pitchFamily="18" charset="0"/>
              </a:rPr>
              <a:t>Honestidad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s-419" sz="1800" dirty="0">
                <a:effectLst/>
                <a:latin typeface="Calibri" panose="020F0502020204030204" pitchFamily="34" charset="0"/>
                <a:ea typeface="Calibri" panose="020F0502020204030204" pitchFamily="34" charset="0"/>
                <a:cs typeface="Times New Roman" panose="02020603050405020304" pitchFamily="18" charset="0"/>
              </a:rPr>
              <a:t>Igualdad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s-419" sz="1800" dirty="0">
                <a:effectLst/>
                <a:latin typeface="Calibri" panose="020F0502020204030204" pitchFamily="34" charset="0"/>
                <a:ea typeface="Calibri" panose="020F0502020204030204" pitchFamily="34" charset="0"/>
                <a:cs typeface="Times New Roman" panose="02020603050405020304" pitchFamily="18" charset="0"/>
              </a:rPr>
              <a:t>Disfrutar del espacio personal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s-419" sz="1800" dirty="0">
                <a:effectLst/>
                <a:latin typeface="Calibri" panose="020F0502020204030204" pitchFamily="34" charset="0"/>
                <a:ea typeface="Calibri" panose="020F0502020204030204" pitchFamily="34" charset="0"/>
                <a:cs typeface="Times New Roman" panose="02020603050405020304" pitchFamily="18" charset="0"/>
              </a:rPr>
              <a:t>Decisiones sexuales consensuales</a:t>
            </a:r>
          </a:p>
          <a:p>
            <a:pPr marL="342900" marR="0" lvl="0" indent="-342900">
              <a:lnSpc>
                <a:spcPct val="107000"/>
              </a:lnSpc>
              <a:spcBef>
                <a:spcPts val="0"/>
              </a:spcBef>
              <a:spcAft>
                <a:spcPts val="800"/>
              </a:spcAft>
              <a:buFont typeface="Arial" panose="020B0604020202020204" pitchFamily="34" charset="0"/>
              <a:buChar char="•"/>
              <a:tabLst>
                <a:tab pos="45720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419" sz="1800" b="1" dirty="0">
                <a:effectLst/>
                <a:latin typeface="Calibri" panose="020F0502020204030204" pitchFamily="34" charset="0"/>
                <a:ea typeface="Calibri" panose="020F0502020204030204" pitchFamily="34" charset="0"/>
                <a:cs typeface="Times New Roman" panose="02020603050405020304" pitchFamily="18" charset="0"/>
              </a:rPr>
              <a:t>Cualidades de una relación poco saludable: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s-CL" sz="1800" dirty="0">
                <a:effectLst/>
                <a:latin typeface="Calibri" panose="020F0502020204030204" pitchFamily="34" charset="0"/>
                <a:ea typeface="Calibri" panose="020F0502020204030204" pitchFamily="34" charset="0"/>
                <a:cs typeface="Times New Roman" panose="02020603050405020304" pitchFamily="18" charset="0"/>
              </a:rPr>
              <a:t>Falta de comunicación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s-419" sz="1800" dirty="0">
                <a:effectLst/>
                <a:latin typeface="Calibri" panose="020F0502020204030204" pitchFamily="34" charset="0"/>
                <a:ea typeface="Calibri" panose="020F0502020204030204" pitchFamily="34" charset="0"/>
                <a:cs typeface="Times New Roman" panose="02020603050405020304" pitchFamily="18" charset="0"/>
              </a:rPr>
              <a:t>Falta de respeto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s-CL" sz="1800" dirty="0">
                <a:effectLst/>
                <a:latin typeface="Calibri" panose="020F0502020204030204" pitchFamily="34" charset="0"/>
                <a:ea typeface="Calibri" panose="020F0502020204030204" pitchFamily="34" charset="0"/>
                <a:cs typeface="Times New Roman" panose="02020603050405020304" pitchFamily="18" charset="0"/>
              </a:rPr>
              <a:t>Desconfianza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s-419" sz="1800" dirty="0">
                <a:effectLst/>
                <a:latin typeface="Calibri" panose="020F0502020204030204" pitchFamily="34" charset="0"/>
                <a:ea typeface="Calibri" panose="020F0502020204030204" pitchFamily="34" charset="0"/>
                <a:cs typeface="Times New Roman" panose="02020603050405020304" pitchFamily="18" charset="0"/>
              </a:rPr>
              <a:t>Deshonestidad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s-419" sz="1800" dirty="0">
                <a:effectLst/>
                <a:latin typeface="Calibri" panose="020F0502020204030204" pitchFamily="34" charset="0"/>
                <a:ea typeface="Calibri" panose="020F0502020204030204" pitchFamily="34" charset="0"/>
                <a:cs typeface="Times New Roman" panose="02020603050405020304" pitchFamily="18" charset="0"/>
              </a:rPr>
              <a:t>Comportamiento controlador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s-419" sz="1800" dirty="0">
                <a:effectLst/>
                <a:latin typeface="Calibri" panose="020F0502020204030204" pitchFamily="34" charset="0"/>
                <a:ea typeface="Calibri" panose="020F0502020204030204" pitchFamily="34" charset="0"/>
                <a:cs typeface="Times New Roman" panose="02020603050405020304" pitchFamily="18" charset="0"/>
              </a:rPr>
              <a:t>Sentirse sofocado o incapaz para pasar tiempo con otros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s-419" sz="1800" dirty="0">
                <a:effectLst/>
                <a:latin typeface="Calibri" panose="020F0502020204030204" pitchFamily="34" charset="0"/>
                <a:ea typeface="Calibri" panose="020F0502020204030204" pitchFamily="34" charset="0"/>
                <a:cs typeface="Times New Roman" panose="02020603050405020304" pitchFamily="18" charset="0"/>
              </a:rPr>
              <a:t>Presión para participar en actividades sexuales sin consentimiento</a:t>
            </a:r>
          </a:p>
          <a:p>
            <a:pPr marL="342900" marR="0" lvl="0" indent="-342900">
              <a:lnSpc>
                <a:spcPct val="107000"/>
              </a:lnSpc>
              <a:spcBef>
                <a:spcPts val="0"/>
              </a:spcBef>
              <a:spcAft>
                <a:spcPts val="800"/>
              </a:spcAft>
              <a:buFont typeface="Arial" panose="020B0604020202020204" pitchFamily="34" charset="0"/>
              <a:buChar char="•"/>
              <a:tabLst>
                <a:tab pos="45720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s-419" sz="1800" dirty="0">
                <a:effectLst/>
                <a:latin typeface="Calibri" panose="020F0502020204030204" pitchFamily="34" charset="0"/>
                <a:ea typeface="Calibri" panose="020F0502020204030204" pitchFamily="34" charset="0"/>
                <a:cs typeface="Times New Roman" panose="02020603050405020304" pitchFamily="18" charset="0"/>
              </a:rPr>
              <a:t>Ahora, revisemos algunos de los recursos disponibles para apoyarle a usted y a su familia dondequiera que se encuentre en este espectro.</a:t>
            </a:r>
            <a:endParaRPr lang="en-US" dirty="0"/>
          </a:p>
        </p:txBody>
      </p:sp>
      <p:sp>
        <p:nvSpPr>
          <p:cNvPr id="4" name="Slide Number Placeholder 3"/>
          <p:cNvSpPr>
            <a:spLocks noGrp="1"/>
          </p:cNvSpPr>
          <p:nvPr>
            <p:ph type="sldNum" sz="quarter" idx="5"/>
          </p:nvPr>
        </p:nvSpPr>
        <p:spPr/>
        <p:txBody>
          <a:bodyPr/>
          <a:lstStyle/>
          <a:p>
            <a:fld id="{9C1AD4F3-D7BA-4A83-ADEA-33055041BE18}" type="slidenum">
              <a:rPr lang="en-US" smtClean="0"/>
              <a:t>9</a:t>
            </a:fld>
            <a:endParaRPr lang="en-US"/>
          </a:p>
        </p:txBody>
      </p:sp>
    </p:spTree>
    <p:extLst>
      <p:ext uri="{BB962C8B-B14F-4D97-AF65-F5344CB8AC3E}">
        <p14:creationId xmlns:p14="http://schemas.microsoft.com/office/powerpoint/2010/main" val="32960332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pic>
        <p:nvPicPr>
          <p:cNvPr id="10" name="Picture 9" descr="A picture containing person, indoor, wall, baby&#10;&#10;Description automatically generated">
            <a:extLst>
              <a:ext uri="{FF2B5EF4-FFF2-40B4-BE49-F238E27FC236}">
                <a16:creationId xmlns:a16="http://schemas.microsoft.com/office/drawing/2014/main" id="{2385B21B-35A2-415A-9F3D-F65A29DAA4CF}"/>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18743" y="-684213"/>
            <a:ext cx="12844329" cy="6858000"/>
          </a:xfrm>
          <a:prstGeom prst="rect">
            <a:avLst/>
          </a:prstGeom>
          <a:noFill/>
        </p:spPr>
      </p:pic>
      <p:sp>
        <p:nvSpPr>
          <p:cNvPr id="2" name="Title 1">
            <a:extLst>
              <a:ext uri="{FF2B5EF4-FFF2-40B4-BE49-F238E27FC236}">
                <a16:creationId xmlns:a16="http://schemas.microsoft.com/office/drawing/2014/main" id="{DF3CDC91-22FE-4735-BED5-52DF19D535A2}"/>
              </a:ext>
            </a:extLst>
          </p:cNvPr>
          <p:cNvSpPr>
            <a:spLocks noGrp="1"/>
          </p:cNvSpPr>
          <p:nvPr>
            <p:ph type="ctrTitle"/>
          </p:nvPr>
        </p:nvSpPr>
        <p:spPr>
          <a:xfrm>
            <a:off x="5003800" y="112468"/>
            <a:ext cx="7188200" cy="2711409"/>
          </a:xfrm>
        </p:spPr>
        <p:txBody>
          <a:bodyPr anchor="b"/>
          <a:lstStyle>
            <a:lvl1pPr algn="l">
              <a:defRPr sz="6000">
                <a:solidFill>
                  <a:schemeClr val="bg2">
                    <a:lumMod val="75000"/>
                  </a:schemeClr>
                </a:solidFill>
              </a:defRPr>
            </a:lvl1pPr>
          </a:lstStyle>
          <a:p>
            <a:r>
              <a:rPr lang="en-US"/>
              <a:t>Click to edit Master title style</a:t>
            </a:r>
          </a:p>
        </p:txBody>
      </p:sp>
      <p:sp>
        <p:nvSpPr>
          <p:cNvPr id="3" name="Subtitle 2">
            <a:extLst>
              <a:ext uri="{FF2B5EF4-FFF2-40B4-BE49-F238E27FC236}">
                <a16:creationId xmlns:a16="http://schemas.microsoft.com/office/drawing/2014/main" id="{88F2DEE2-C6F4-44E2-9A1F-BE6A5B698F87}"/>
              </a:ext>
            </a:extLst>
          </p:cNvPr>
          <p:cNvSpPr>
            <a:spLocks noGrp="1"/>
          </p:cNvSpPr>
          <p:nvPr>
            <p:ph type="subTitle" idx="1"/>
          </p:nvPr>
        </p:nvSpPr>
        <p:spPr>
          <a:xfrm>
            <a:off x="5003800" y="3080812"/>
            <a:ext cx="7188200" cy="1655762"/>
          </a:xfrm>
        </p:spPr>
        <p:txBody>
          <a:bodyPr>
            <a:normAutofit/>
          </a:bodyPr>
          <a:lstStyle>
            <a:lvl1pPr marL="0" indent="0" algn="ctr">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4A3F4C-625B-46DE-B667-86B01BE1903C}"/>
              </a:ext>
            </a:extLst>
          </p:cNvPr>
          <p:cNvSpPr>
            <a:spLocks noGrp="1"/>
          </p:cNvSpPr>
          <p:nvPr>
            <p:ph type="dt" sz="half" idx="10"/>
          </p:nvPr>
        </p:nvSpPr>
        <p:spPr/>
        <p:txBody>
          <a:bodyPr/>
          <a:lstStyle/>
          <a:p>
            <a:fld id="{B61BEF0D-F0BB-DE4B-95CE-6DB70DBA9567}" type="datetimeFigureOut">
              <a:rPr lang="en-US" smtClean="0"/>
              <a:pPr/>
              <a:t>8/26/2021</a:t>
            </a:fld>
            <a:endParaRPr lang="en-US"/>
          </a:p>
        </p:txBody>
      </p:sp>
      <p:sp>
        <p:nvSpPr>
          <p:cNvPr id="5" name="Footer Placeholder 4">
            <a:extLst>
              <a:ext uri="{FF2B5EF4-FFF2-40B4-BE49-F238E27FC236}">
                <a16:creationId xmlns:a16="http://schemas.microsoft.com/office/drawing/2014/main" id="{BFEBDA30-2431-4EB0-AD46-E2C717345D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C6EF52-3896-476B-9DF3-B3E1E43B8823}"/>
              </a:ext>
            </a:extLst>
          </p:cNvPr>
          <p:cNvSpPr>
            <a:spLocks noGrp="1"/>
          </p:cNvSpPr>
          <p:nvPr>
            <p:ph type="sldNum" sz="quarter" idx="12"/>
          </p:nvPr>
        </p:nvSpPr>
        <p:spPr/>
        <p:txBody>
          <a:bodyPr/>
          <a:lstStyle/>
          <a:p>
            <a:fld id="{D57F1E4F-1CFF-5643-939E-217C01CDF565}" type="slidenum">
              <a:rPr lang="en-US" smtClean="0"/>
              <a:pPr/>
              <a:t>‹Nº›</a:t>
            </a:fld>
            <a:endParaRPr lang="en-US"/>
          </a:p>
        </p:txBody>
      </p:sp>
      <p:sp>
        <p:nvSpPr>
          <p:cNvPr id="7" name="Wave 6">
            <a:extLst>
              <a:ext uri="{FF2B5EF4-FFF2-40B4-BE49-F238E27FC236}">
                <a16:creationId xmlns:a16="http://schemas.microsoft.com/office/drawing/2014/main" id="{15C1E1E6-3BD0-490E-BF21-B7F737AA13FC}"/>
              </a:ext>
            </a:extLst>
          </p:cNvPr>
          <p:cNvSpPr/>
          <p:nvPr userDrawn="1"/>
        </p:nvSpPr>
        <p:spPr>
          <a:xfrm>
            <a:off x="-338280" y="3777188"/>
            <a:ext cx="15076448" cy="7655305"/>
          </a:xfrm>
          <a:prstGeom prst="wave">
            <a:avLst/>
          </a:prstGeom>
          <a:solidFill>
            <a:schemeClr val="tx1"/>
          </a:solid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alatino Linotype"/>
              <a:ea typeface="+mn-ea"/>
              <a:cs typeface="+mn-cs"/>
            </a:endParaRPr>
          </a:p>
        </p:txBody>
      </p:sp>
      <p:pic>
        <p:nvPicPr>
          <p:cNvPr id="8" name="Picture 7">
            <a:extLst>
              <a:ext uri="{FF2B5EF4-FFF2-40B4-BE49-F238E27FC236}">
                <a16:creationId xmlns:a16="http://schemas.microsoft.com/office/drawing/2014/main" id="{C7806476-A12D-4200-B0DE-AD88410B04D7}"/>
              </a:ext>
            </a:extLst>
          </p:cNvPr>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293100" y="5686491"/>
            <a:ext cx="3429000" cy="852421"/>
          </a:xfrm>
          <a:prstGeom prst="rect">
            <a:avLst/>
          </a:prstGeom>
          <a:noFill/>
          <a:ln>
            <a:noFill/>
          </a:ln>
        </p:spPr>
      </p:pic>
    </p:spTree>
    <p:extLst>
      <p:ext uri="{BB962C8B-B14F-4D97-AF65-F5344CB8AC3E}">
        <p14:creationId xmlns:p14="http://schemas.microsoft.com/office/powerpoint/2010/main" val="4086629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41A0A-1A55-4C91-B97F-B27C230917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23003F-13DC-447D-8464-17BD5AC25A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119DF9-2D45-4D06-8124-A5F9CBFF8F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18A3D4-7A57-4358-9691-BDADF885E1E8}"/>
              </a:ext>
            </a:extLst>
          </p:cNvPr>
          <p:cNvSpPr>
            <a:spLocks noGrp="1"/>
          </p:cNvSpPr>
          <p:nvPr>
            <p:ph type="dt" sz="half" idx="10"/>
          </p:nvPr>
        </p:nvSpPr>
        <p:spPr/>
        <p:txBody>
          <a:bodyPr/>
          <a:lstStyle/>
          <a:p>
            <a:fld id="{B61BEF0D-F0BB-DE4B-95CE-6DB70DBA9567}" type="datetimeFigureOut">
              <a:rPr lang="en-US" smtClean="0"/>
              <a:pPr/>
              <a:t>8/26/2021</a:t>
            </a:fld>
            <a:endParaRPr lang="en-US"/>
          </a:p>
        </p:txBody>
      </p:sp>
      <p:sp>
        <p:nvSpPr>
          <p:cNvPr id="6" name="Footer Placeholder 5">
            <a:extLst>
              <a:ext uri="{FF2B5EF4-FFF2-40B4-BE49-F238E27FC236}">
                <a16:creationId xmlns:a16="http://schemas.microsoft.com/office/drawing/2014/main" id="{794D788A-10C4-4F21-909A-B14DF541CA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910014-52ED-4FC8-AFE7-0B6DD805F796}"/>
              </a:ext>
            </a:extLst>
          </p:cNvPr>
          <p:cNvSpPr>
            <a:spLocks noGrp="1"/>
          </p:cNvSpPr>
          <p:nvPr>
            <p:ph type="sldNum" sz="quarter" idx="12"/>
          </p:nvPr>
        </p:nvSpPr>
        <p:spPr/>
        <p:txBody>
          <a:bodyPr/>
          <a:lstStyle/>
          <a:p>
            <a:fld id="{D57F1E4F-1CFF-5643-939E-217C01CDF565}" type="slidenum">
              <a:rPr lang="en-US" smtClean="0"/>
              <a:pPr/>
              <a:t>‹Nº›</a:t>
            </a:fld>
            <a:endParaRPr lang="en-US"/>
          </a:p>
        </p:txBody>
      </p:sp>
    </p:spTree>
    <p:extLst>
      <p:ext uri="{BB962C8B-B14F-4D97-AF65-F5344CB8AC3E}">
        <p14:creationId xmlns:p14="http://schemas.microsoft.com/office/powerpoint/2010/main" val="4247553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7FE22-8B5F-4BDD-A9EC-11973D1480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32A3FF-11C5-4249-873D-1780F2B219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07C8994-CA59-45E7-BF8E-ED353CC9EA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9BE644-752E-4B04-95F4-1A7ECC622103}"/>
              </a:ext>
            </a:extLst>
          </p:cNvPr>
          <p:cNvSpPr>
            <a:spLocks noGrp="1"/>
          </p:cNvSpPr>
          <p:nvPr>
            <p:ph type="dt" sz="half" idx="10"/>
          </p:nvPr>
        </p:nvSpPr>
        <p:spPr/>
        <p:txBody>
          <a:bodyPr/>
          <a:lstStyle/>
          <a:p>
            <a:fld id="{B61BEF0D-F0BB-DE4B-95CE-6DB70DBA9567}" type="datetimeFigureOut">
              <a:rPr lang="en-US" smtClean="0"/>
              <a:pPr/>
              <a:t>8/26/2021</a:t>
            </a:fld>
            <a:endParaRPr lang="en-US"/>
          </a:p>
        </p:txBody>
      </p:sp>
      <p:sp>
        <p:nvSpPr>
          <p:cNvPr id="6" name="Footer Placeholder 5">
            <a:extLst>
              <a:ext uri="{FF2B5EF4-FFF2-40B4-BE49-F238E27FC236}">
                <a16:creationId xmlns:a16="http://schemas.microsoft.com/office/drawing/2014/main" id="{21C98D23-6280-4742-81DE-A5F31FAA6E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6D2B23-F324-4A7D-9D2C-F322AD4FBC45}"/>
              </a:ext>
            </a:extLst>
          </p:cNvPr>
          <p:cNvSpPr>
            <a:spLocks noGrp="1"/>
          </p:cNvSpPr>
          <p:nvPr>
            <p:ph type="sldNum" sz="quarter" idx="12"/>
          </p:nvPr>
        </p:nvSpPr>
        <p:spPr/>
        <p:txBody>
          <a:bodyPr/>
          <a:lstStyle/>
          <a:p>
            <a:fld id="{D57F1E4F-1CFF-5643-939E-217C01CDF565}" type="slidenum">
              <a:rPr lang="en-US" smtClean="0"/>
              <a:pPr/>
              <a:t>‹Nº›</a:t>
            </a:fld>
            <a:endParaRPr lang="en-US"/>
          </a:p>
        </p:txBody>
      </p:sp>
    </p:spTree>
    <p:extLst>
      <p:ext uri="{BB962C8B-B14F-4D97-AF65-F5344CB8AC3E}">
        <p14:creationId xmlns:p14="http://schemas.microsoft.com/office/powerpoint/2010/main" val="17822262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F1304-9254-4575-9D6F-C90AF92DB3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997937-DDB2-4F98-8DB4-60AE867ADF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E9B701-3DF1-4933-9C4B-BDB57831FA0E}"/>
              </a:ext>
            </a:extLst>
          </p:cNvPr>
          <p:cNvSpPr>
            <a:spLocks noGrp="1"/>
          </p:cNvSpPr>
          <p:nvPr>
            <p:ph type="dt" sz="half" idx="10"/>
          </p:nvPr>
        </p:nvSpPr>
        <p:spPr/>
        <p:txBody>
          <a:bodyPr/>
          <a:lstStyle/>
          <a:p>
            <a:fld id="{B61BEF0D-F0BB-DE4B-95CE-6DB70DBA9567}" type="datetimeFigureOut">
              <a:rPr lang="en-US" smtClean="0"/>
              <a:pPr/>
              <a:t>8/26/2021</a:t>
            </a:fld>
            <a:endParaRPr lang="en-US"/>
          </a:p>
        </p:txBody>
      </p:sp>
      <p:sp>
        <p:nvSpPr>
          <p:cNvPr id="5" name="Footer Placeholder 4">
            <a:extLst>
              <a:ext uri="{FF2B5EF4-FFF2-40B4-BE49-F238E27FC236}">
                <a16:creationId xmlns:a16="http://schemas.microsoft.com/office/drawing/2014/main" id="{6270B08F-6237-4E48-BD85-E418989560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F96CDD-6CD3-444A-9337-2BAD3D78A4A0}"/>
              </a:ext>
            </a:extLst>
          </p:cNvPr>
          <p:cNvSpPr>
            <a:spLocks noGrp="1"/>
          </p:cNvSpPr>
          <p:nvPr>
            <p:ph type="sldNum" sz="quarter" idx="12"/>
          </p:nvPr>
        </p:nvSpPr>
        <p:spPr/>
        <p:txBody>
          <a:bodyPr/>
          <a:lstStyle/>
          <a:p>
            <a:fld id="{D57F1E4F-1CFF-5643-939E-217C01CDF565}" type="slidenum">
              <a:rPr lang="en-US" smtClean="0"/>
              <a:pPr/>
              <a:t>‹Nº›</a:t>
            </a:fld>
            <a:endParaRPr lang="en-US"/>
          </a:p>
        </p:txBody>
      </p:sp>
    </p:spTree>
    <p:extLst>
      <p:ext uri="{BB962C8B-B14F-4D97-AF65-F5344CB8AC3E}">
        <p14:creationId xmlns:p14="http://schemas.microsoft.com/office/powerpoint/2010/main" val="2998480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0DFC62-11FB-42FD-B171-5AF3CD0FB3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3E0868-9934-436C-8316-9E77E2392C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5D4394-0960-4B7F-A81F-1F507C36A231}"/>
              </a:ext>
            </a:extLst>
          </p:cNvPr>
          <p:cNvSpPr>
            <a:spLocks noGrp="1"/>
          </p:cNvSpPr>
          <p:nvPr>
            <p:ph type="dt" sz="half" idx="10"/>
          </p:nvPr>
        </p:nvSpPr>
        <p:spPr/>
        <p:txBody>
          <a:bodyPr/>
          <a:lstStyle/>
          <a:p>
            <a:fld id="{B61BEF0D-F0BB-DE4B-95CE-6DB70DBA9567}" type="datetimeFigureOut">
              <a:rPr lang="en-US" smtClean="0"/>
              <a:pPr/>
              <a:t>8/26/2021</a:t>
            </a:fld>
            <a:endParaRPr lang="en-US"/>
          </a:p>
        </p:txBody>
      </p:sp>
      <p:sp>
        <p:nvSpPr>
          <p:cNvPr id="5" name="Footer Placeholder 4">
            <a:extLst>
              <a:ext uri="{FF2B5EF4-FFF2-40B4-BE49-F238E27FC236}">
                <a16:creationId xmlns:a16="http://schemas.microsoft.com/office/drawing/2014/main" id="{C50622FE-7110-4BC0-A52E-A5FAB0D132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174E5C-3334-4CCF-B28D-7BC097E1D514}"/>
              </a:ext>
            </a:extLst>
          </p:cNvPr>
          <p:cNvSpPr>
            <a:spLocks noGrp="1"/>
          </p:cNvSpPr>
          <p:nvPr>
            <p:ph type="sldNum" sz="quarter" idx="12"/>
          </p:nvPr>
        </p:nvSpPr>
        <p:spPr/>
        <p:txBody>
          <a:bodyPr/>
          <a:lstStyle/>
          <a:p>
            <a:fld id="{D57F1E4F-1CFF-5643-939E-217C01CDF565}" type="slidenum">
              <a:rPr lang="en-US" smtClean="0"/>
              <a:pPr/>
              <a:t>‹Nº›</a:t>
            </a:fld>
            <a:endParaRPr lang="en-US"/>
          </a:p>
        </p:txBody>
      </p:sp>
    </p:spTree>
    <p:extLst>
      <p:ext uri="{BB962C8B-B14F-4D97-AF65-F5344CB8AC3E}">
        <p14:creationId xmlns:p14="http://schemas.microsoft.com/office/powerpoint/2010/main" val="2562534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E3150-DE72-4A10-8011-D51EED84A26E}"/>
              </a:ext>
            </a:extLst>
          </p:cNvPr>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0E83B7DB-C66F-407A-B6DB-1FE671D3C8E2}"/>
              </a:ext>
            </a:extLst>
          </p:cNvPr>
          <p:cNvSpPr>
            <a:spLocks noGrp="1"/>
          </p:cNvSpPr>
          <p:nvPr>
            <p:ph idx="1"/>
          </p:nvPr>
        </p:nvSpPr>
        <p:spPr>
          <a:xfrm>
            <a:off x="838199" y="1823800"/>
            <a:ext cx="10515600" cy="4351338"/>
          </a:xfrm>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99891C-7291-4F93-8B0C-6904F960FA0B}"/>
              </a:ext>
            </a:extLst>
          </p:cNvPr>
          <p:cNvSpPr>
            <a:spLocks noGrp="1"/>
          </p:cNvSpPr>
          <p:nvPr>
            <p:ph type="dt" sz="half" idx="10"/>
          </p:nvPr>
        </p:nvSpPr>
        <p:spPr/>
        <p:txBody>
          <a:bodyPr/>
          <a:lstStyle/>
          <a:p>
            <a:fld id="{B61BEF0D-F0BB-DE4B-95CE-6DB70DBA9567}" type="datetimeFigureOut">
              <a:rPr lang="en-US" smtClean="0"/>
              <a:pPr/>
              <a:t>8/26/2021</a:t>
            </a:fld>
            <a:endParaRPr lang="en-US"/>
          </a:p>
        </p:txBody>
      </p:sp>
      <p:sp>
        <p:nvSpPr>
          <p:cNvPr id="5" name="Footer Placeholder 4">
            <a:extLst>
              <a:ext uri="{FF2B5EF4-FFF2-40B4-BE49-F238E27FC236}">
                <a16:creationId xmlns:a16="http://schemas.microsoft.com/office/drawing/2014/main" id="{9C5EE3D9-F118-4C07-88EA-C6BD49431A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254208-4641-4440-A410-6E9D93209364}"/>
              </a:ext>
            </a:extLst>
          </p:cNvPr>
          <p:cNvSpPr>
            <a:spLocks noGrp="1"/>
          </p:cNvSpPr>
          <p:nvPr>
            <p:ph type="sldNum" sz="quarter" idx="12"/>
          </p:nvPr>
        </p:nvSpPr>
        <p:spPr/>
        <p:txBody>
          <a:bodyPr/>
          <a:lstStyle/>
          <a:p>
            <a:fld id="{D57F1E4F-1CFF-5643-939E-217C01CDF565}" type="slidenum">
              <a:rPr lang="en-US" smtClean="0"/>
              <a:pPr/>
              <a:t>‹Nº›</a:t>
            </a:fld>
            <a:endParaRPr lang="en-US"/>
          </a:p>
        </p:txBody>
      </p:sp>
      <p:sp>
        <p:nvSpPr>
          <p:cNvPr id="8" name="Wave 7">
            <a:extLst>
              <a:ext uri="{FF2B5EF4-FFF2-40B4-BE49-F238E27FC236}">
                <a16:creationId xmlns:a16="http://schemas.microsoft.com/office/drawing/2014/main" id="{3864FAC7-C4BF-4F64-8FDA-7746D2FA564D}"/>
              </a:ext>
            </a:extLst>
          </p:cNvPr>
          <p:cNvSpPr/>
          <p:nvPr userDrawn="1"/>
        </p:nvSpPr>
        <p:spPr>
          <a:xfrm>
            <a:off x="-136358" y="5329262"/>
            <a:ext cx="12464715" cy="4765234"/>
          </a:xfrm>
          <a:prstGeom prst="wave">
            <a:avLst/>
          </a:prstGeom>
          <a:solidFill>
            <a:schemeClr val="tx2">
              <a:lumMod val="40000"/>
              <a:lumOff val="60000"/>
            </a:schemeClr>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Palatino Linotype"/>
              <a:ea typeface="+mn-ea"/>
              <a:cs typeface="+mn-cs"/>
            </a:endParaRPr>
          </a:p>
        </p:txBody>
      </p:sp>
      <p:pic>
        <p:nvPicPr>
          <p:cNvPr id="9" name="Picture 8">
            <a:extLst>
              <a:ext uri="{FF2B5EF4-FFF2-40B4-BE49-F238E27FC236}">
                <a16:creationId xmlns:a16="http://schemas.microsoft.com/office/drawing/2014/main" id="{AFBC7187-C628-4BD0-A1F4-C1F13EF5DDEF}"/>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
        <p:nvSpPr>
          <p:cNvPr id="18" name="Picture Placeholder 17">
            <a:extLst>
              <a:ext uri="{FF2B5EF4-FFF2-40B4-BE49-F238E27FC236}">
                <a16:creationId xmlns:a16="http://schemas.microsoft.com/office/drawing/2014/main" id="{BC29BF71-28E3-4E4A-A418-F7C6356E630D}"/>
              </a:ext>
            </a:extLst>
          </p:cNvPr>
          <p:cNvSpPr>
            <a:spLocks noGrp="1"/>
          </p:cNvSpPr>
          <p:nvPr>
            <p:ph type="pic" sz="quarter" idx="13" hasCustomPrompt="1"/>
          </p:nvPr>
        </p:nvSpPr>
        <p:spPr>
          <a:xfrm>
            <a:off x="8242299" y="4564063"/>
            <a:ext cx="2766595" cy="1127624"/>
          </a:xfrm>
        </p:spPr>
        <p:txBody>
          <a:bodyPr/>
          <a:lstStyle>
            <a:lvl1pPr marL="0" indent="0">
              <a:buNone/>
              <a:defRPr/>
            </a:lvl1pPr>
          </a:lstStyle>
          <a:p>
            <a:r>
              <a:rPr lang="en-US"/>
              <a:t>Insert Logo</a:t>
            </a:r>
          </a:p>
          <a:p>
            <a:endParaRPr lang="en-US"/>
          </a:p>
        </p:txBody>
      </p:sp>
    </p:spTree>
    <p:extLst>
      <p:ext uri="{BB962C8B-B14F-4D97-AF65-F5344CB8AC3E}">
        <p14:creationId xmlns:p14="http://schemas.microsoft.com/office/powerpoint/2010/main" val="160172937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E3150-DE72-4A10-8011-D51EED84A26E}"/>
              </a:ext>
            </a:extLst>
          </p:cNvPr>
          <p:cNvSpPr>
            <a:spLocks noGrp="1"/>
          </p:cNvSpPr>
          <p:nvPr>
            <p:ph type="title"/>
          </p:nvPr>
        </p:nvSpPr>
        <p:spPr>
          <a:solidFill>
            <a:schemeClr val="tx2">
              <a:lumMod val="75000"/>
            </a:schemeClr>
          </a:solidFill>
        </p:spPr>
        <p:txBody>
          <a:bodyPr/>
          <a:lstStyle>
            <a:lvl1pPr>
              <a:defRPr>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0E83B7DB-C66F-407A-B6DB-1FE671D3C8E2}"/>
              </a:ext>
            </a:extLst>
          </p:cNvPr>
          <p:cNvSpPr>
            <a:spLocks noGrp="1"/>
          </p:cNvSpPr>
          <p:nvPr>
            <p:ph idx="1"/>
          </p:nvPr>
        </p:nvSpPr>
        <p:spPr>
          <a:xfrm>
            <a:off x="838199" y="1823800"/>
            <a:ext cx="10515600" cy="4351338"/>
          </a:xfrm>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99891C-7291-4F93-8B0C-6904F960FA0B}"/>
              </a:ext>
            </a:extLst>
          </p:cNvPr>
          <p:cNvSpPr>
            <a:spLocks noGrp="1"/>
          </p:cNvSpPr>
          <p:nvPr>
            <p:ph type="dt" sz="half" idx="10"/>
          </p:nvPr>
        </p:nvSpPr>
        <p:spPr/>
        <p:txBody>
          <a:bodyPr/>
          <a:lstStyle/>
          <a:p>
            <a:fld id="{B61BEF0D-F0BB-DE4B-95CE-6DB70DBA9567}" type="datetimeFigureOut">
              <a:rPr lang="en-US" smtClean="0"/>
              <a:pPr/>
              <a:t>8/26/2021</a:t>
            </a:fld>
            <a:endParaRPr lang="en-US"/>
          </a:p>
        </p:txBody>
      </p:sp>
      <p:sp>
        <p:nvSpPr>
          <p:cNvPr id="5" name="Footer Placeholder 4">
            <a:extLst>
              <a:ext uri="{FF2B5EF4-FFF2-40B4-BE49-F238E27FC236}">
                <a16:creationId xmlns:a16="http://schemas.microsoft.com/office/drawing/2014/main" id="{9C5EE3D9-F118-4C07-88EA-C6BD49431A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254208-4641-4440-A410-6E9D93209364}"/>
              </a:ext>
            </a:extLst>
          </p:cNvPr>
          <p:cNvSpPr>
            <a:spLocks noGrp="1"/>
          </p:cNvSpPr>
          <p:nvPr>
            <p:ph type="sldNum" sz="quarter" idx="12"/>
          </p:nvPr>
        </p:nvSpPr>
        <p:spPr/>
        <p:txBody>
          <a:bodyPr/>
          <a:lstStyle/>
          <a:p>
            <a:fld id="{D57F1E4F-1CFF-5643-939E-217C01CDF565}" type="slidenum">
              <a:rPr lang="en-US" smtClean="0"/>
              <a:pPr/>
              <a:t>‹Nº›</a:t>
            </a:fld>
            <a:endParaRPr lang="en-US"/>
          </a:p>
        </p:txBody>
      </p:sp>
      <p:sp>
        <p:nvSpPr>
          <p:cNvPr id="8" name="Wave 7">
            <a:extLst>
              <a:ext uri="{FF2B5EF4-FFF2-40B4-BE49-F238E27FC236}">
                <a16:creationId xmlns:a16="http://schemas.microsoft.com/office/drawing/2014/main" id="{3864FAC7-C4BF-4F64-8FDA-7746D2FA564D}"/>
              </a:ext>
            </a:extLst>
          </p:cNvPr>
          <p:cNvSpPr/>
          <p:nvPr userDrawn="1"/>
        </p:nvSpPr>
        <p:spPr>
          <a:xfrm>
            <a:off x="-136358" y="5329262"/>
            <a:ext cx="12464715" cy="4765234"/>
          </a:xfrm>
          <a:prstGeom prst="wave">
            <a:avLst/>
          </a:prstGeom>
          <a:solidFill>
            <a:schemeClr val="tx2">
              <a:lumMod val="40000"/>
              <a:lumOff val="60000"/>
            </a:schemeClr>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Palatino Linotype"/>
              <a:ea typeface="+mn-ea"/>
              <a:cs typeface="+mn-cs"/>
            </a:endParaRPr>
          </a:p>
        </p:txBody>
      </p:sp>
      <p:pic>
        <p:nvPicPr>
          <p:cNvPr id="9" name="Picture 8">
            <a:extLst>
              <a:ext uri="{FF2B5EF4-FFF2-40B4-BE49-F238E27FC236}">
                <a16:creationId xmlns:a16="http://schemas.microsoft.com/office/drawing/2014/main" id="{AFBC7187-C628-4BD0-A1F4-C1F13EF5DDEF}"/>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Tree>
    <p:extLst>
      <p:ext uri="{BB962C8B-B14F-4D97-AF65-F5344CB8AC3E}">
        <p14:creationId xmlns:p14="http://schemas.microsoft.com/office/powerpoint/2010/main" val="254758343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BC5B-8CA9-48DA-B23D-D5D3AA5EB2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B1239F-AB50-457D-994D-9F3977239E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F28DF9-44C7-48B4-9A59-B081F1884D27}"/>
              </a:ext>
            </a:extLst>
          </p:cNvPr>
          <p:cNvSpPr>
            <a:spLocks noGrp="1"/>
          </p:cNvSpPr>
          <p:nvPr>
            <p:ph type="dt" sz="half" idx="10"/>
          </p:nvPr>
        </p:nvSpPr>
        <p:spPr/>
        <p:txBody>
          <a:bodyPr/>
          <a:lstStyle/>
          <a:p>
            <a:fld id="{B61BEF0D-F0BB-DE4B-95CE-6DB70DBA9567}" type="datetimeFigureOut">
              <a:rPr lang="en-US" smtClean="0"/>
              <a:pPr/>
              <a:t>8/26/2021</a:t>
            </a:fld>
            <a:endParaRPr lang="en-US"/>
          </a:p>
        </p:txBody>
      </p:sp>
      <p:sp>
        <p:nvSpPr>
          <p:cNvPr id="5" name="Footer Placeholder 4">
            <a:extLst>
              <a:ext uri="{FF2B5EF4-FFF2-40B4-BE49-F238E27FC236}">
                <a16:creationId xmlns:a16="http://schemas.microsoft.com/office/drawing/2014/main" id="{0DAC6556-E335-4586-B50C-C6B1D4DA09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6C7A72-2B94-4836-81D4-B163D9C52891}"/>
              </a:ext>
            </a:extLst>
          </p:cNvPr>
          <p:cNvSpPr>
            <a:spLocks noGrp="1"/>
          </p:cNvSpPr>
          <p:nvPr>
            <p:ph type="sldNum" sz="quarter" idx="12"/>
          </p:nvPr>
        </p:nvSpPr>
        <p:spPr/>
        <p:txBody>
          <a:bodyPr/>
          <a:lstStyle/>
          <a:p>
            <a:fld id="{D57F1E4F-1CFF-5643-939E-217C01CDF565}" type="slidenum">
              <a:rPr lang="en-US" smtClean="0"/>
              <a:pPr/>
              <a:t>‹Nº›</a:t>
            </a:fld>
            <a:endParaRPr lang="en-US"/>
          </a:p>
        </p:txBody>
      </p:sp>
      <p:sp>
        <p:nvSpPr>
          <p:cNvPr id="8" name="Wave 7">
            <a:extLst>
              <a:ext uri="{FF2B5EF4-FFF2-40B4-BE49-F238E27FC236}">
                <a16:creationId xmlns:a16="http://schemas.microsoft.com/office/drawing/2014/main" id="{05EDDE59-2DFA-4CB2-8212-53AF25EA97CA}"/>
              </a:ext>
            </a:extLst>
          </p:cNvPr>
          <p:cNvSpPr/>
          <p:nvPr userDrawn="1"/>
        </p:nvSpPr>
        <p:spPr>
          <a:xfrm>
            <a:off x="-136358" y="5329262"/>
            <a:ext cx="12464715" cy="4765234"/>
          </a:xfrm>
          <a:prstGeom prst="wave">
            <a:avLst/>
          </a:prstGeom>
          <a:solidFill>
            <a:sysClr val="window" lastClr="FFFFFF"/>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Palatino Linotype"/>
              <a:ea typeface="+mn-ea"/>
              <a:cs typeface="+mn-cs"/>
            </a:endParaRPr>
          </a:p>
        </p:txBody>
      </p:sp>
      <p:pic>
        <p:nvPicPr>
          <p:cNvPr id="9" name="Picture 8">
            <a:extLst>
              <a:ext uri="{FF2B5EF4-FFF2-40B4-BE49-F238E27FC236}">
                <a16:creationId xmlns:a16="http://schemas.microsoft.com/office/drawing/2014/main" id="{FA2FCC08-2CB9-40F5-A016-B3F5F3959906}"/>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Tree>
    <p:extLst>
      <p:ext uri="{BB962C8B-B14F-4D97-AF65-F5344CB8AC3E}">
        <p14:creationId xmlns:p14="http://schemas.microsoft.com/office/powerpoint/2010/main" val="2399451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7D2EF-E43F-4259-B9AC-635D487F05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E9F763-A405-4EF7-A49F-AA2E231E98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C9DA43-42E1-45A2-B9A8-9563C98B58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7DE73A-8C2C-4328-B123-ACD0E065F4B5}"/>
              </a:ext>
            </a:extLst>
          </p:cNvPr>
          <p:cNvSpPr>
            <a:spLocks noGrp="1"/>
          </p:cNvSpPr>
          <p:nvPr>
            <p:ph type="dt" sz="half" idx="10"/>
          </p:nvPr>
        </p:nvSpPr>
        <p:spPr/>
        <p:txBody>
          <a:bodyPr/>
          <a:lstStyle/>
          <a:p>
            <a:fld id="{B61BEF0D-F0BB-DE4B-95CE-6DB70DBA9567}" type="datetimeFigureOut">
              <a:rPr lang="en-US" smtClean="0"/>
              <a:pPr/>
              <a:t>8/26/2021</a:t>
            </a:fld>
            <a:endParaRPr lang="en-US"/>
          </a:p>
        </p:txBody>
      </p:sp>
      <p:sp>
        <p:nvSpPr>
          <p:cNvPr id="6" name="Footer Placeholder 5">
            <a:extLst>
              <a:ext uri="{FF2B5EF4-FFF2-40B4-BE49-F238E27FC236}">
                <a16:creationId xmlns:a16="http://schemas.microsoft.com/office/drawing/2014/main" id="{1D0DFB9C-9B2F-47C0-84B2-7B85E9B4D7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A6722F-300F-401D-AD6B-0C944EFF4232}"/>
              </a:ext>
            </a:extLst>
          </p:cNvPr>
          <p:cNvSpPr>
            <a:spLocks noGrp="1"/>
          </p:cNvSpPr>
          <p:nvPr>
            <p:ph type="sldNum" sz="quarter" idx="12"/>
          </p:nvPr>
        </p:nvSpPr>
        <p:spPr/>
        <p:txBody>
          <a:bodyPr/>
          <a:lstStyle/>
          <a:p>
            <a:fld id="{D57F1E4F-1CFF-5643-939E-217C01CDF565}" type="slidenum">
              <a:rPr lang="en-US" smtClean="0"/>
              <a:pPr/>
              <a:t>‹Nº›</a:t>
            </a:fld>
            <a:endParaRPr lang="en-US"/>
          </a:p>
        </p:txBody>
      </p:sp>
      <p:sp>
        <p:nvSpPr>
          <p:cNvPr id="10" name="Wave 9">
            <a:extLst>
              <a:ext uri="{FF2B5EF4-FFF2-40B4-BE49-F238E27FC236}">
                <a16:creationId xmlns:a16="http://schemas.microsoft.com/office/drawing/2014/main" id="{8E9D1CCE-C048-466F-87F3-E77E9BAF2910}"/>
              </a:ext>
            </a:extLst>
          </p:cNvPr>
          <p:cNvSpPr/>
          <p:nvPr userDrawn="1"/>
        </p:nvSpPr>
        <p:spPr>
          <a:xfrm>
            <a:off x="-136358" y="5329262"/>
            <a:ext cx="12464715" cy="4765234"/>
          </a:xfrm>
          <a:prstGeom prst="wave">
            <a:avLst/>
          </a:prstGeom>
          <a:solidFill>
            <a:sysClr val="window" lastClr="FFFFFF"/>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Palatino Linotype"/>
              <a:ea typeface="+mn-ea"/>
              <a:cs typeface="+mn-cs"/>
            </a:endParaRPr>
          </a:p>
        </p:txBody>
      </p:sp>
      <p:pic>
        <p:nvPicPr>
          <p:cNvPr id="11" name="Picture 10">
            <a:extLst>
              <a:ext uri="{FF2B5EF4-FFF2-40B4-BE49-F238E27FC236}">
                <a16:creationId xmlns:a16="http://schemas.microsoft.com/office/drawing/2014/main" id="{E36B159E-04BB-4886-B35B-593F4B1D1EDE}"/>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Tree>
    <p:extLst>
      <p:ext uri="{BB962C8B-B14F-4D97-AF65-F5344CB8AC3E}">
        <p14:creationId xmlns:p14="http://schemas.microsoft.com/office/powerpoint/2010/main" val="1349612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71148-38C4-4618-B7CD-F98A845379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A30B41-C640-457A-84FE-A04A186F59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2FCA36-B5E5-430F-991B-5842999D52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A79D4C-39F9-4194-A20B-55459EA598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780464-CB80-4BC8-935A-08F6B2F4CB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A7D707-0351-4A64-932C-B37F202B9549}"/>
              </a:ext>
            </a:extLst>
          </p:cNvPr>
          <p:cNvSpPr>
            <a:spLocks noGrp="1"/>
          </p:cNvSpPr>
          <p:nvPr>
            <p:ph type="dt" sz="half" idx="10"/>
          </p:nvPr>
        </p:nvSpPr>
        <p:spPr/>
        <p:txBody>
          <a:bodyPr/>
          <a:lstStyle/>
          <a:p>
            <a:fld id="{B61BEF0D-F0BB-DE4B-95CE-6DB70DBA9567}" type="datetimeFigureOut">
              <a:rPr lang="en-US" smtClean="0"/>
              <a:pPr/>
              <a:t>8/26/2021</a:t>
            </a:fld>
            <a:endParaRPr lang="en-US"/>
          </a:p>
        </p:txBody>
      </p:sp>
      <p:sp>
        <p:nvSpPr>
          <p:cNvPr id="8" name="Footer Placeholder 7">
            <a:extLst>
              <a:ext uri="{FF2B5EF4-FFF2-40B4-BE49-F238E27FC236}">
                <a16:creationId xmlns:a16="http://schemas.microsoft.com/office/drawing/2014/main" id="{82AB6B5D-5CD1-47FE-8845-5B277FC31D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91E486-6ACE-4EB9-9000-F447E215ABAE}"/>
              </a:ext>
            </a:extLst>
          </p:cNvPr>
          <p:cNvSpPr>
            <a:spLocks noGrp="1"/>
          </p:cNvSpPr>
          <p:nvPr>
            <p:ph type="sldNum" sz="quarter" idx="12"/>
          </p:nvPr>
        </p:nvSpPr>
        <p:spPr/>
        <p:txBody>
          <a:bodyPr/>
          <a:lstStyle/>
          <a:p>
            <a:fld id="{D57F1E4F-1CFF-5643-939E-217C01CDF565}" type="slidenum">
              <a:rPr lang="en-US" smtClean="0"/>
              <a:pPr/>
              <a:t>‹Nº›</a:t>
            </a:fld>
            <a:endParaRPr lang="en-US"/>
          </a:p>
        </p:txBody>
      </p:sp>
    </p:spTree>
    <p:extLst>
      <p:ext uri="{BB962C8B-B14F-4D97-AF65-F5344CB8AC3E}">
        <p14:creationId xmlns:p14="http://schemas.microsoft.com/office/powerpoint/2010/main" val="3313184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5A9B8-78AD-4E6E-AFA8-39D3248595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0D83FD-6C61-434B-960F-97AAF1C2B470}"/>
              </a:ext>
            </a:extLst>
          </p:cNvPr>
          <p:cNvSpPr>
            <a:spLocks noGrp="1"/>
          </p:cNvSpPr>
          <p:nvPr>
            <p:ph type="dt" sz="half" idx="10"/>
          </p:nvPr>
        </p:nvSpPr>
        <p:spPr/>
        <p:txBody>
          <a:bodyPr/>
          <a:lstStyle/>
          <a:p>
            <a:fld id="{B61BEF0D-F0BB-DE4B-95CE-6DB70DBA9567}" type="datetimeFigureOut">
              <a:rPr lang="en-US" smtClean="0"/>
              <a:pPr/>
              <a:t>8/26/2021</a:t>
            </a:fld>
            <a:endParaRPr lang="en-US"/>
          </a:p>
        </p:txBody>
      </p:sp>
      <p:sp>
        <p:nvSpPr>
          <p:cNvPr id="4" name="Footer Placeholder 3">
            <a:extLst>
              <a:ext uri="{FF2B5EF4-FFF2-40B4-BE49-F238E27FC236}">
                <a16:creationId xmlns:a16="http://schemas.microsoft.com/office/drawing/2014/main" id="{F8BC5C04-5096-4334-84F0-1A2CE3F1D09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598C64-AA9C-46A9-B5DA-78533311DD6F}"/>
              </a:ext>
            </a:extLst>
          </p:cNvPr>
          <p:cNvSpPr>
            <a:spLocks noGrp="1"/>
          </p:cNvSpPr>
          <p:nvPr>
            <p:ph type="sldNum" sz="quarter" idx="12"/>
          </p:nvPr>
        </p:nvSpPr>
        <p:spPr/>
        <p:txBody>
          <a:bodyPr/>
          <a:lstStyle/>
          <a:p>
            <a:fld id="{D57F1E4F-1CFF-5643-939E-217C01CDF565}" type="slidenum">
              <a:rPr lang="en-US" smtClean="0"/>
              <a:pPr/>
              <a:t>‹Nº›</a:t>
            </a:fld>
            <a:endParaRPr lang="en-US"/>
          </a:p>
        </p:txBody>
      </p:sp>
      <p:sp>
        <p:nvSpPr>
          <p:cNvPr id="8" name="Wave 7">
            <a:extLst>
              <a:ext uri="{FF2B5EF4-FFF2-40B4-BE49-F238E27FC236}">
                <a16:creationId xmlns:a16="http://schemas.microsoft.com/office/drawing/2014/main" id="{08668E2E-164F-4089-8582-ABBD242EBB35}"/>
              </a:ext>
            </a:extLst>
          </p:cNvPr>
          <p:cNvSpPr/>
          <p:nvPr userDrawn="1"/>
        </p:nvSpPr>
        <p:spPr>
          <a:xfrm>
            <a:off x="-136358" y="5329262"/>
            <a:ext cx="12464715" cy="4765234"/>
          </a:xfrm>
          <a:prstGeom prst="wave">
            <a:avLst/>
          </a:prstGeom>
          <a:solidFill>
            <a:sysClr val="window" lastClr="FFFFFF"/>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Palatino Linotype"/>
              <a:ea typeface="+mn-ea"/>
              <a:cs typeface="+mn-cs"/>
            </a:endParaRPr>
          </a:p>
        </p:txBody>
      </p:sp>
      <p:pic>
        <p:nvPicPr>
          <p:cNvPr id="9" name="Picture 8">
            <a:extLst>
              <a:ext uri="{FF2B5EF4-FFF2-40B4-BE49-F238E27FC236}">
                <a16:creationId xmlns:a16="http://schemas.microsoft.com/office/drawing/2014/main" id="{F4BCA951-06B4-41CC-B314-6BEA3FF7C092}"/>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
        <p:nvSpPr>
          <p:cNvPr id="10" name="Content Placeholder 2">
            <a:extLst>
              <a:ext uri="{FF2B5EF4-FFF2-40B4-BE49-F238E27FC236}">
                <a16:creationId xmlns:a16="http://schemas.microsoft.com/office/drawing/2014/main" id="{3BE93B82-40A6-404F-966C-6DAE8CFC2D95}"/>
              </a:ext>
            </a:extLst>
          </p:cNvPr>
          <p:cNvSpPr>
            <a:spLocks noGrp="1"/>
          </p:cNvSpPr>
          <p:nvPr>
            <p:ph idx="1"/>
          </p:nvPr>
        </p:nvSpPr>
        <p:spPr>
          <a:xfrm>
            <a:off x="838199" y="1823800"/>
            <a:ext cx="10515600" cy="43513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01082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5A9B8-78AD-4E6E-AFA8-39D3248595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0D83FD-6C61-434B-960F-97AAF1C2B470}"/>
              </a:ext>
            </a:extLst>
          </p:cNvPr>
          <p:cNvSpPr>
            <a:spLocks noGrp="1"/>
          </p:cNvSpPr>
          <p:nvPr>
            <p:ph type="dt" sz="half" idx="10"/>
          </p:nvPr>
        </p:nvSpPr>
        <p:spPr/>
        <p:txBody>
          <a:bodyPr/>
          <a:lstStyle/>
          <a:p>
            <a:fld id="{B61BEF0D-F0BB-DE4B-95CE-6DB70DBA9567}" type="datetimeFigureOut">
              <a:rPr lang="en-US" smtClean="0"/>
              <a:pPr/>
              <a:t>8/26/2021</a:t>
            </a:fld>
            <a:endParaRPr lang="en-US"/>
          </a:p>
        </p:txBody>
      </p:sp>
      <p:sp>
        <p:nvSpPr>
          <p:cNvPr id="4" name="Footer Placeholder 3">
            <a:extLst>
              <a:ext uri="{FF2B5EF4-FFF2-40B4-BE49-F238E27FC236}">
                <a16:creationId xmlns:a16="http://schemas.microsoft.com/office/drawing/2014/main" id="{F8BC5C04-5096-4334-84F0-1A2CE3F1D09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598C64-AA9C-46A9-B5DA-78533311DD6F}"/>
              </a:ext>
            </a:extLst>
          </p:cNvPr>
          <p:cNvSpPr>
            <a:spLocks noGrp="1"/>
          </p:cNvSpPr>
          <p:nvPr>
            <p:ph type="sldNum" sz="quarter" idx="12"/>
          </p:nvPr>
        </p:nvSpPr>
        <p:spPr/>
        <p:txBody>
          <a:bodyPr/>
          <a:lstStyle/>
          <a:p>
            <a:fld id="{D57F1E4F-1CFF-5643-939E-217C01CDF565}" type="slidenum">
              <a:rPr lang="en-US" smtClean="0"/>
              <a:pPr/>
              <a:t>‹Nº›</a:t>
            </a:fld>
            <a:endParaRPr lang="en-US"/>
          </a:p>
        </p:txBody>
      </p:sp>
      <p:sp>
        <p:nvSpPr>
          <p:cNvPr id="8" name="Wave 7">
            <a:extLst>
              <a:ext uri="{FF2B5EF4-FFF2-40B4-BE49-F238E27FC236}">
                <a16:creationId xmlns:a16="http://schemas.microsoft.com/office/drawing/2014/main" id="{08668E2E-164F-4089-8582-ABBD242EBB35}"/>
              </a:ext>
            </a:extLst>
          </p:cNvPr>
          <p:cNvSpPr/>
          <p:nvPr userDrawn="1"/>
        </p:nvSpPr>
        <p:spPr>
          <a:xfrm>
            <a:off x="-136358" y="5329262"/>
            <a:ext cx="12464715" cy="4765234"/>
          </a:xfrm>
          <a:prstGeom prst="wave">
            <a:avLst/>
          </a:prstGeom>
          <a:solidFill>
            <a:sysClr val="window" lastClr="FFFFFF"/>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Palatino Linotype"/>
              <a:ea typeface="+mn-ea"/>
              <a:cs typeface="+mn-cs"/>
            </a:endParaRPr>
          </a:p>
        </p:txBody>
      </p:sp>
      <p:pic>
        <p:nvPicPr>
          <p:cNvPr id="9" name="Picture 8">
            <a:extLst>
              <a:ext uri="{FF2B5EF4-FFF2-40B4-BE49-F238E27FC236}">
                <a16:creationId xmlns:a16="http://schemas.microsoft.com/office/drawing/2014/main" id="{F4BCA951-06B4-41CC-B314-6BEA3FF7C092}"/>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Tree>
    <p:extLst>
      <p:ext uri="{BB962C8B-B14F-4D97-AF65-F5344CB8AC3E}">
        <p14:creationId xmlns:p14="http://schemas.microsoft.com/office/powerpoint/2010/main" val="2055118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1F307-9051-4F03-8B50-344D72A57A39}"/>
              </a:ext>
            </a:extLst>
          </p:cNvPr>
          <p:cNvSpPr>
            <a:spLocks noGrp="1"/>
          </p:cNvSpPr>
          <p:nvPr>
            <p:ph type="dt" sz="half" idx="10"/>
          </p:nvPr>
        </p:nvSpPr>
        <p:spPr/>
        <p:txBody>
          <a:bodyPr/>
          <a:lstStyle/>
          <a:p>
            <a:fld id="{B61BEF0D-F0BB-DE4B-95CE-6DB70DBA9567}" type="datetimeFigureOut">
              <a:rPr lang="en-US" smtClean="0"/>
              <a:pPr/>
              <a:t>8/26/2021</a:t>
            </a:fld>
            <a:endParaRPr lang="en-US"/>
          </a:p>
        </p:txBody>
      </p:sp>
      <p:sp>
        <p:nvSpPr>
          <p:cNvPr id="3" name="Footer Placeholder 2">
            <a:extLst>
              <a:ext uri="{FF2B5EF4-FFF2-40B4-BE49-F238E27FC236}">
                <a16:creationId xmlns:a16="http://schemas.microsoft.com/office/drawing/2014/main" id="{AFE9EA65-E996-4A42-A89D-47870C0968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55B34D-E7F8-4517-99F1-17965E8721F6}"/>
              </a:ext>
            </a:extLst>
          </p:cNvPr>
          <p:cNvSpPr>
            <a:spLocks noGrp="1"/>
          </p:cNvSpPr>
          <p:nvPr>
            <p:ph type="sldNum" sz="quarter" idx="12"/>
          </p:nvPr>
        </p:nvSpPr>
        <p:spPr/>
        <p:txBody>
          <a:bodyPr/>
          <a:lstStyle/>
          <a:p>
            <a:fld id="{D57F1E4F-1CFF-5643-939E-217C01CDF565}" type="slidenum">
              <a:rPr lang="en-US" smtClean="0"/>
              <a:pPr/>
              <a:t>‹Nº›</a:t>
            </a:fld>
            <a:endParaRPr lang="en-US"/>
          </a:p>
        </p:txBody>
      </p:sp>
      <p:sp>
        <p:nvSpPr>
          <p:cNvPr id="7" name="Wave 6">
            <a:extLst>
              <a:ext uri="{FF2B5EF4-FFF2-40B4-BE49-F238E27FC236}">
                <a16:creationId xmlns:a16="http://schemas.microsoft.com/office/drawing/2014/main" id="{60DD54C9-7421-4EB2-9739-C327A06036CC}"/>
              </a:ext>
            </a:extLst>
          </p:cNvPr>
          <p:cNvSpPr/>
          <p:nvPr userDrawn="1"/>
        </p:nvSpPr>
        <p:spPr>
          <a:xfrm>
            <a:off x="-136358" y="5329262"/>
            <a:ext cx="12464715" cy="4765234"/>
          </a:xfrm>
          <a:prstGeom prst="wave">
            <a:avLst/>
          </a:prstGeom>
          <a:solidFill>
            <a:sysClr val="window" lastClr="FFFFFF"/>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Palatino Linotype"/>
              <a:ea typeface="+mn-ea"/>
              <a:cs typeface="+mn-cs"/>
            </a:endParaRPr>
          </a:p>
        </p:txBody>
      </p:sp>
      <p:pic>
        <p:nvPicPr>
          <p:cNvPr id="8" name="Picture 7">
            <a:extLst>
              <a:ext uri="{FF2B5EF4-FFF2-40B4-BE49-F238E27FC236}">
                <a16:creationId xmlns:a16="http://schemas.microsoft.com/office/drawing/2014/main" id="{BA4C64E6-D5CD-4A4A-ACD9-AB8271301453}"/>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Tree>
    <p:extLst>
      <p:ext uri="{BB962C8B-B14F-4D97-AF65-F5344CB8AC3E}">
        <p14:creationId xmlns:p14="http://schemas.microsoft.com/office/powerpoint/2010/main" val="4056406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bg2">
                <a:lumMod val="40000"/>
                <a:lumOff val="60000"/>
              </a:schemeClr>
            </a:gs>
            <a:gs pos="50000">
              <a:schemeClr val="bg2">
                <a:lumMod val="60000"/>
                <a:lumOff val="40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C8583D-3704-4EF9-AC40-8ABC556BEC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F34BA7-E8BF-4FFF-8BF7-DAEEC0B0E0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D6FF32-82B8-43B3-8541-4D716178CF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8/26/2021</a:t>
            </a:fld>
            <a:endParaRPr lang="en-US"/>
          </a:p>
        </p:txBody>
      </p:sp>
      <p:sp>
        <p:nvSpPr>
          <p:cNvPr id="5" name="Footer Placeholder 4">
            <a:extLst>
              <a:ext uri="{FF2B5EF4-FFF2-40B4-BE49-F238E27FC236}">
                <a16:creationId xmlns:a16="http://schemas.microsoft.com/office/drawing/2014/main" id="{CDFA1BE1-FB5B-4785-8AD9-E733CE9540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9562ACE-2C0C-40CB-A421-3D29907382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‹Nº›</a:t>
            </a:fld>
            <a:endParaRPr lang="en-US"/>
          </a:p>
        </p:txBody>
      </p:sp>
    </p:spTree>
    <p:extLst>
      <p:ext uri="{BB962C8B-B14F-4D97-AF65-F5344CB8AC3E}">
        <p14:creationId xmlns:p14="http://schemas.microsoft.com/office/powerpoint/2010/main" val="348081325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73" r:id="rId8"/>
    <p:sldLayoutId id="2147483667" r:id="rId9"/>
    <p:sldLayoutId id="2147483668" r:id="rId10"/>
    <p:sldLayoutId id="2147483669" r:id="rId11"/>
    <p:sldLayoutId id="2147483670" r:id="rId12"/>
    <p:sldLayoutId id="2147483671" r:id="rId13"/>
  </p:sldLayoutIdLst>
  <p:txStyles>
    <p:titleStyle>
      <a:lvl1pPr algn="l" defTabSz="914400" rtl="0" eaLnBrk="1" latinLnBrk="0" hangingPunct="1">
        <a:lnSpc>
          <a:spcPct val="90000"/>
        </a:lnSpc>
        <a:spcBef>
          <a:spcPct val="0"/>
        </a:spcBef>
        <a:buNone/>
        <a:defRPr sz="5400" b="1" kern="1200">
          <a:solidFill>
            <a:schemeClr val="bg2">
              <a:lumMod val="75000"/>
            </a:schemeClr>
          </a:solidFill>
          <a:latin typeface="Franklin Gothic Demi" panose="020B07030201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4.svg"/></Relationships>
</file>

<file path=ppt/slides/_rels/slide6.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4211D-871B-4EAA-911B-302243E4AFC9}"/>
              </a:ext>
            </a:extLst>
          </p:cNvPr>
          <p:cNvSpPr>
            <a:spLocks noGrp="1"/>
          </p:cNvSpPr>
          <p:nvPr>
            <p:ph type="ctrTitle"/>
          </p:nvPr>
        </p:nvSpPr>
        <p:spPr>
          <a:xfrm>
            <a:off x="422032" y="0"/>
            <a:ext cx="10510156" cy="2387600"/>
          </a:xfrm>
        </p:spPr>
        <p:txBody>
          <a:bodyPr>
            <a:normAutofit/>
          </a:bodyPr>
          <a:lstStyle/>
          <a:p>
            <a:pPr algn="ctr"/>
            <a:r>
              <a:rPr lang="es-419" dirty="0"/>
              <a:t>Mantener relaciones saludables después del parto</a:t>
            </a:r>
          </a:p>
        </p:txBody>
      </p:sp>
      <p:sp>
        <p:nvSpPr>
          <p:cNvPr id="3" name="Subtitle 2">
            <a:extLst>
              <a:ext uri="{FF2B5EF4-FFF2-40B4-BE49-F238E27FC236}">
                <a16:creationId xmlns:a16="http://schemas.microsoft.com/office/drawing/2014/main" id="{DC466C30-396D-431D-98F0-18BE8638A6F3}"/>
              </a:ext>
            </a:extLst>
          </p:cNvPr>
          <p:cNvSpPr>
            <a:spLocks noGrp="1"/>
          </p:cNvSpPr>
          <p:nvPr>
            <p:ph type="subTitle" idx="1"/>
          </p:nvPr>
        </p:nvSpPr>
        <p:spPr>
          <a:xfrm>
            <a:off x="3987799" y="3072642"/>
            <a:ext cx="7325895" cy="1655762"/>
          </a:xfrm>
        </p:spPr>
        <p:txBody>
          <a:bodyPr/>
          <a:lstStyle/>
          <a:p>
            <a:r>
              <a:rPr lang="es-419" dirty="0">
                <a:solidFill>
                  <a:schemeClr val="bg2">
                    <a:lumMod val="75000"/>
                  </a:schemeClr>
                </a:solidFill>
              </a:rPr>
              <a:t>Ingresar fecha y hora</a:t>
            </a:r>
          </a:p>
        </p:txBody>
      </p:sp>
      <p:sp>
        <p:nvSpPr>
          <p:cNvPr id="4" name="Rectangle 3">
            <a:extLst>
              <a:ext uri="{FF2B5EF4-FFF2-40B4-BE49-F238E27FC236}">
                <a16:creationId xmlns:a16="http://schemas.microsoft.com/office/drawing/2014/main" id="{BD962BB1-25FA-46D7-B825-539C848DC7E4}"/>
              </a:ext>
            </a:extLst>
          </p:cNvPr>
          <p:cNvSpPr/>
          <p:nvPr/>
        </p:nvSpPr>
        <p:spPr>
          <a:xfrm>
            <a:off x="1037390" y="5165558"/>
            <a:ext cx="3636210" cy="1413042"/>
          </a:xfrm>
          <a:prstGeom prst="rect">
            <a:avLst/>
          </a:prstGeom>
          <a:solidFill>
            <a:schemeClr val="tx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dirty="0">
                <a:solidFill>
                  <a:schemeClr val="bg1"/>
                </a:solidFill>
              </a:rPr>
              <a:t>Insertar logo de la organización</a:t>
            </a:r>
          </a:p>
        </p:txBody>
      </p:sp>
    </p:spTree>
    <p:extLst>
      <p:ext uri="{BB962C8B-B14F-4D97-AF65-F5344CB8AC3E}">
        <p14:creationId xmlns:p14="http://schemas.microsoft.com/office/powerpoint/2010/main" val="4081440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ACF58-5836-4EFA-8556-0883A7500F45}"/>
              </a:ext>
            </a:extLst>
          </p:cNvPr>
          <p:cNvSpPr>
            <a:spLocks noGrp="1"/>
          </p:cNvSpPr>
          <p:nvPr>
            <p:ph type="title"/>
          </p:nvPr>
        </p:nvSpPr>
        <p:spPr>
          <a:xfrm>
            <a:off x="655320" y="356790"/>
            <a:ext cx="10515600" cy="1325563"/>
          </a:xfrm>
        </p:spPr>
        <p:txBody>
          <a:bodyPr>
            <a:normAutofit/>
          </a:bodyPr>
          <a:lstStyle/>
          <a:p>
            <a:r>
              <a:rPr lang="es-419"/>
              <a:t>Dónde buscar asistencia</a:t>
            </a:r>
          </a:p>
        </p:txBody>
      </p:sp>
      <p:sp>
        <p:nvSpPr>
          <p:cNvPr id="7" name="TextBox 6">
            <a:extLst>
              <a:ext uri="{FF2B5EF4-FFF2-40B4-BE49-F238E27FC236}">
                <a16:creationId xmlns:a16="http://schemas.microsoft.com/office/drawing/2014/main" id="{677B8A79-B8DC-4A67-B9D4-9935A2311C0E}"/>
              </a:ext>
            </a:extLst>
          </p:cNvPr>
          <p:cNvSpPr txBox="1"/>
          <p:nvPr/>
        </p:nvSpPr>
        <p:spPr>
          <a:xfrm>
            <a:off x="8153402" y="2935226"/>
            <a:ext cx="2476500" cy="369332"/>
          </a:xfrm>
          <a:prstGeom prst="rect">
            <a:avLst/>
          </a:prstGeom>
          <a:noFill/>
        </p:spPr>
        <p:txBody>
          <a:bodyPr wrap="square" rtlCol="0">
            <a:spAutoFit/>
          </a:bodyPr>
          <a:lstStyle/>
          <a:p>
            <a:pPr algn="ctr"/>
            <a:r>
              <a:rPr lang="es-419" b="1" i="1">
                <a:solidFill>
                  <a:schemeClr val="bg1"/>
                </a:solidFill>
              </a:rPr>
              <a:t>Relaciones saludables</a:t>
            </a:r>
          </a:p>
        </p:txBody>
      </p:sp>
      <p:sp>
        <p:nvSpPr>
          <p:cNvPr id="9" name="TextBox 8">
            <a:extLst>
              <a:ext uri="{FF2B5EF4-FFF2-40B4-BE49-F238E27FC236}">
                <a16:creationId xmlns:a16="http://schemas.microsoft.com/office/drawing/2014/main" id="{30755F9A-74E1-4885-B314-552709B2CA76}"/>
              </a:ext>
            </a:extLst>
          </p:cNvPr>
          <p:cNvSpPr txBox="1"/>
          <p:nvPr/>
        </p:nvSpPr>
        <p:spPr>
          <a:xfrm>
            <a:off x="1346202" y="2935226"/>
            <a:ext cx="2984498" cy="369332"/>
          </a:xfrm>
          <a:prstGeom prst="rect">
            <a:avLst/>
          </a:prstGeom>
          <a:noFill/>
        </p:spPr>
        <p:txBody>
          <a:bodyPr wrap="square" rtlCol="0">
            <a:spAutoFit/>
          </a:bodyPr>
          <a:lstStyle/>
          <a:p>
            <a:pPr algn="ctr"/>
            <a:r>
              <a:rPr lang="es-419" b="1" i="1">
                <a:solidFill>
                  <a:schemeClr val="bg1"/>
                </a:solidFill>
              </a:rPr>
              <a:t>Relaciones poco saludables</a:t>
            </a:r>
          </a:p>
        </p:txBody>
      </p:sp>
      <p:sp>
        <p:nvSpPr>
          <p:cNvPr id="14" name="TextBox 13">
            <a:extLst>
              <a:ext uri="{FF2B5EF4-FFF2-40B4-BE49-F238E27FC236}">
                <a16:creationId xmlns:a16="http://schemas.microsoft.com/office/drawing/2014/main" id="{C3471161-A6AC-4266-810E-71687A801E58}"/>
              </a:ext>
            </a:extLst>
          </p:cNvPr>
          <p:cNvSpPr txBox="1"/>
          <p:nvPr/>
        </p:nvSpPr>
        <p:spPr>
          <a:xfrm>
            <a:off x="875633" y="1682353"/>
            <a:ext cx="10515600" cy="3431709"/>
          </a:xfrm>
          <a:prstGeom prst="rect">
            <a:avLst/>
          </a:prstGeom>
          <a:noFill/>
        </p:spPr>
        <p:txBody>
          <a:bodyPr wrap="square" rtlCol="0">
            <a:spAutoFit/>
          </a:bodyPr>
          <a:lstStyle/>
          <a:p>
            <a:pPr>
              <a:spcAft>
                <a:spcPts val="600"/>
              </a:spcAft>
            </a:pPr>
            <a:r>
              <a:rPr lang="es-419" sz="3600" dirty="0"/>
              <a:t>Si usted o alguien que conoce está experimentando </a:t>
            </a:r>
            <a:r>
              <a:rPr lang="es-419" sz="3600" b="1" dirty="0"/>
              <a:t>violencia doméstica</a:t>
            </a:r>
            <a:r>
              <a:rPr lang="es-419" sz="3600" dirty="0"/>
              <a:t>, comuníquese con:</a:t>
            </a:r>
          </a:p>
          <a:p>
            <a:pPr marL="571500" indent="-571500">
              <a:buFont typeface="Arial" panose="020B0604020202020204" pitchFamily="34" charset="0"/>
              <a:buChar char="•"/>
            </a:pPr>
            <a:r>
              <a:rPr lang="es-419" sz="3200" b="1" dirty="0">
                <a:solidFill>
                  <a:schemeClr val="tx2"/>
                </a:solidFill>
              </a:rPr>
              <a:t>Línea directa para violencia doméstica </a:t>
            </a:r>
            <a:r>
              <a:rPr lang="es-419" sz="3200" dirty="0"/>
              <a:t>|</a:t>
            </a:r>
            <a:r>
              <a:rPr lang="es-419" sz="3200" b="1" dirty="0"/>
              <a:t> 1-800-799-7233</a:t>
            </a:r>
            <a:endParaRPr lang="es-419" sz="3200" dirty="0"/>
          </a:p>
          <a:p>
            <a:pPr marL="571500" indent="-571500">
              <a:buFont typeface="Arial" panose="020B0604020202020204" pitchFamily="34" charset="0"/>
              <a:buChar char="•"/>
            </a:pPr>
            <a:r>
              <a:rPr lang="es-419" sz="3200" b="1" dirty="0">
                <a:solidFill>
                  <a:schemeClr val="tx2"/>
                </a:solidFill>
              </a:rPr>
              <a:t>Option House </a:t>
            </a:r>
            <a:r>
              <a:rPr lang="es-419" sz="3200" b="1" dirty="0"/>
              <a:t>|</a:t>
            </a:r>
            <a:r>
              <a:rPr lang="es-419" sz="1600" dirty="0"/>
              <a:t> </a:t>
            </a:r>
            <a:r>
              <a:rPr lang="es-419" sz="3200" b="1" dirty="0"/>
              <a:t>909-381-3471</a:t>
            </a:r>
            <a:endParaRPr lang="es-419" sz="3200" dirty="0"/>
          </a:p>
          <a:p>
            <a:pPr marL="571500" indent="-571500">
              <a:buFont typeface="Arial" panose="020B0604020202020204" pitchFamily="34" charset="0"/>
              <a:buChar char="•"/>
            </a:pPr>
            <a:r>
              <a:rPr lang="es-419" sz="3200" b="1" dirty="0">
                <a:solidFill>
                  <a:schemeClr val="tx2"/>
                </a:solidFill>
              </a:rPr>
              <a:t>Inland Empire United Way </a:t>
            </a:r>
            <a:r>
              <a:rPr lang="es-419" sz="3200" b="1" dirty="0"/>
              <a:t>| 2-1-1</a:t>
            </a:r>
          </a:p>
          <a:p>
            <a:endParaRPr lang="es-419" sz="3600" dirty="0"/>
          </a:p>
        </p:txBody>
      </p:sp>
    </p:spTree>
    <p:extLst>
      <p:ext uri="{BB962C8B-B14F-4D97-AF65-F5344CB8AC3E}">
        <p14:creationId xmlns:p14="http://schemas.microsoft.com/office/powerpoint/2010/main" val="2050439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E5E565-8F80-441C-8DF9-E7C268597332}"/>
              </a:ext>
            </a:extLst>
          </p:cNvPr>
          <p:cNvSpPr>
            <a:spLocks noGrp="1"/>
          </p:cNvSpPr>
          <p:nvPr>
            <p:ph type="title"/>
          </p:nvPr>
        </p:nvSpPr>
        <p:spPr/>
        <p:txBody>
          <a:bodyPr/>
          <a:lstStyle/>
          <a:p>
            <a:r>
              <a:rPr lang="es-419"/>
              <a:t>Hablemos…</a:t>
            </a:r>
          </a:p>
        </p:txBody>
      </p:sp>
      <p:sp>
        <p:nvSpPr>
          <p:cNvPr id="6" name="Title 3">
            <a:extLst>
              <a:ext uri="{FF2B5EF4-FFF2-40B4-BE49-F238E27FC236}">
                <a16:creationId xmlns:a16="http://schemas.microsoft.com/office/drawing/2014/main" id="{6AC7DF05-A8B8-4053-994E-0ABFE61D9E7D}"/>
              </a:ext>
            </a:extLst>
          </p:cNvPr>
          <p:cNvSpPr txBox="1">
            <a:spLocks/>
          </p:cNvSpPr>
          <p:nvPr/>
        </p:nvSpPr>
        <p:spPr>
          <a:xfrm>
            <a:off x="831850" y="795338"/>
            <a:ext cx="10909576" cy="181244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b="1" kern="1200">
                <a:solidFill>
                  <a:schemeClr val="bg2">
                    <a:lumMod val="75000"/>
                  </a:schemeClr>
                </a:solidFill>
                <a:latin typeface="Franklin Gothic Demi" panose="020B07030201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419" sz="6600">
                <a:solidFill>
                  <a:schemeClr val="tx1"/>
                </a:solidFill>
              </a:rPr>
              <a:t>Mantener relaciones saludables después del parto</a:t>
            </a:r>
          </a:p>
        </p:txBody>
      </p:sp>
    </p:spTree>
    <p:extLst>
      <p:ext uri="{BB962C8B-B14F-4D97-AF65-F5344CB8AC3E}">
        <p14:creationId xmlns:p14="http://schemas.microsoft.com/office/powerpoint/2010/main" val="1824850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2C693-F876-4380-9369-75764D9615EF}"/>
              </a:ext>
            </a:extLst>
          </p:cNvPr>
          <p:cNvSpPr>
            <a:spLocks noGrp="1"/>
          </p:cNvSpPr>
          <p:nvPr>
            <p:ph type="title"/>
          </p:nvPr>
        </p:nvSpPr>
        <p:spPr/>
        <p:txBody>
          <a:bodyPr/>
          <a:lstStyle/>
          <a:p>
            <a:r>
              <a:rPr lang="es-419"/>
              <a:t>Pensar-colaborar-compartir</a:t>
            </a:r>
            <a:endParaRPr lang="es-419" dirty="0"/>
          </a:p>
        </p:txBody>
      </p:sp>
      <p:sp>
        <p:nvSpPr>
          <p:cNvPr id="3" name="Content Placeholder 2">
            <a:extLst>
              <a:ext uri="{FF2B5EF4-FFF2-40B4-BE49-F238E27FC236}">
                <a16:creationId xmlns:a16="http://schemas.microsoft.com/office/drawing/2014/main" id="{7343278A-6230-4651-872D-F775E9A738F6}"/>
              </a:ext>
            </a:extLst>
          </p:cNvPr>
          <p:cNvSpPr>
            <a:spLocks noGrp="1"/>
          </p:cNvSpPr>
          <p:nvPr>
            <p:ph idx="1"/>
          </p:nvPr>
        </p:nvSpPr>
        <p:spPr>
          <a:xfrm>
            <a:off x="1525656" y="1910385"/>
            <a:ext cx="9140687" cy="2409824"/>
          </a:xfrm>
        </p:spPr>
        <p:txBody>
          <a:bodyPr>
            <a:normAutofit/>
          </a:bodyPr>
          <a:lstStyle/>
          <a:p>
            <a:pPr marL="0" indent="0" algn="ctr">
              <a:buNone/>
            </a:pPr>
            <a:endParaRPr lang="es-419" sz="2400" b="1" dirty="0"/>
          </a:p>
          <a:p>
            <a:pPr marL="0" indent="0" algn="ctr">
              <a:lnSpc>
                <a:spcPct val="100000"/>
              </a:lnSpc>
              <a:spcAft>
                <a:spcPts val="1200"/>
              </a:spcAft>
              <a:buNone/>
            </a:pPr>
            <a:r>
              <a:rPr lang="es-419" b="1" dirty="0"/>
              <a:t>¿Cuál fue la idea más importante que aprendió durante esta presentación? </a:t>
            </a:r>
          </a:p>
        </p:txBody>
      </p:sp>
    </p:spTree>
    <p:extLst>
      <p:ext uri="{BB962C8B-B14F-4D97-AF65-F5344CB8AC3E}">
        <p14:creationId xmlns:p14="http://schemas.microsoft.com/office/powerpoint/2010/main" val="2237157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2C693-F876-4380-9369-75764D9615EF}"/>
              </a:ext>
            </a:extLst>
          </p:cNvPr>
          <p:cNvSpPr>
            <a:spLocks noGrp="1"/>
          </p:cNvSpPr>
          <p:nvPr>
            <p:ph type="title"/>
          </p:nvPr>
        </p:nvSpPr>
        <p:spPr/>
        <p:txBody>
          <a:bodyPr/>
          <a:lstStyle/>
          <a:p>
            <a:r>
              <a:rPr lang="es-419"/>
              <a:t>Discusión en grupo</a:t>
            </a:r>
          </a:p>
        </p:txBody>
      </p:sp>
      <p:sp>
        <p:nvSpPr>
          <p:cNvPr id="3" name="Content Placeholder 2">
            <a:extLst>
              <a:ext uri="{FF2B5EF4-FFF2-40B4-BE49-F238E27FC236}">
                <a16:creationId xmlns:a16="http://schemas.microsoft.com/office/drawing/2014/main" id="{7343278A-6230-4651-872D-F775E9A738F6}"/>
              </a:ext>
            </a:extLst>
          </p:cNvPr>
          <p:cNvSpPr>
            <a:spLocks noGrp="1"/>
          </p:cNvSpPr>
          <p:nvPr>
            <p:ph idx="1"/>
          </p:nvPr>
        </p:nvSpPr>
        <p:spPr>
          <a:xfrm>
            <a:off x="2095500" y="1690688"/>
            <a:ext cx="8001000" cy="4351338"/>
          </a:xfrm>
        </p:spPr>
        <p:txBody>
          <a:bodyPr/>
          <a:lstStyle/>
          <a:p>
            <a:pPr marL="0" indent="0" algn="ctr">
              <a:buNone/>
            </a:pPr>
            <a:endParaRPr lang="es-419" b="1" dirty="0"/>
          </a:p>
          <a:p>
            <a:pPr marL="0" indent="0" algn="ctr">
              <a:buNone/>
            </a:pPr>
            <a:r>
              <a:rPr lang="es-419" b="1" dirty="0"/>
              <a:t>¿Hubo algo que aprendió hoy que haya sido una sorpresa?</a:t>
            </a:r>
            <a:endParaRPr lang="es-419" dirty="0"/>
          </a:p>
        </p:txBody>
      </p:sp>
    </p:spTree>
    <p:extLst>
      <p:ext uri="{BB962C8B-B14F-4D97-AF65-F5344CB8AC3E}">
        <p14:creationId xmlns:p14="http://schemas.microsoft.com/office/powerpoint/2010/main" val="1964090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2C693-F876-4380-9369-75764D9615EF}"/>
              </a:ext>
            </a:extLst>
          </p:cNvPr>
          <p:cNvSpPr>
            <a:spLocks noGrp="1"/>
          </p:cNvSpPr>
          <p:nvPr>
            <p:ph type="title"/>
          </p:nvPr>
        </p:nvSpPr>
        <p:spPr/>
        <p:txBody>
          <a:bodyPr/>
          <a:lstStyle/>
          <a:p>
            <a:r>
              <a:rPr lang="es-419"/>
              <a:t>Reflexión personal</a:t>
            </a:r>
          </a:p>
        </p:txBody>
      </p:sp>
      <p:sp>
        <p:nvSpPr>
          <p:cNvPr id="3" name="Content Placeholder 2">
            <a:extLst>
              <a:ext uri="{FF2B5EF4-FFF2-40B4-BE49-F238E27FC236}">
                <a16:creationId xmlns:a16="http://schemas.microsoft.com/office/drawing/2014/main" id="{7343278A-6230-4651-872D-F775E9A738F6}"/>
              </a:ext>
            </a:extLst>
          </p:cNvPr>
          <p:cNvSpPr>
            <a:spLocks noGrp="1"/>
          </p:cNvSpPr>
          <p:nvPr>
            <p:ph idx="1"/>
          </p:nvPr>
        </p:nvSpPr>
        <p:spPr>
          <a:xfrm>
            <a:off x="838200" y="1734494"/>
            <a:ext cx="10515600" cy="2214654"/>
          </a:xfrm>
        </p:spPr>
        <p:txBody>
          <a:bodyPr>
            <a:normAutofit fontScale="92500"/>
          </a:bodyPr>
          <a:lstStyle/>
          <a:p>
            <a:pPr marL="0" indent="0" algn="ctr">
              <a:buNone/>
            </a:pPr>
            <a:endParaRPr lang="es-419" b="1" dirty="0"/>
          </a:p>
          <a:p>
            <a:pPr marL="0" indent="0" algn="ctr">
              <a:lnSpc>
                <a:spcPct val="100000"/>
              </a:lnSpc>
              <a:spcAft>
                <a:spcPts val="1200"/>
              </a:spcAft>
              <a:buNone/>
            </a:pPr>
            <a:r>
              <a:rPr lang="es-419" b="1" dirty="0"/>
              <a:t>¿Con quién se comunicaría si necesitara ayuda para mantener relaciones saludables después del parto?</a:t>
            </a:r>
          </a:p>
        </p:txBody>
      </p:sp>
    </p:spTree>
    <p:extLst>
      <p:ext uri="{BB962C8B-B14F-4D97-AF65-F5344CB8AC3E}">
        <p14:creationId xmlns:p14="http://schemas.microsoft.com/office/powerpoint/2010/main" val="2307003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E5E565-8F80-441C-8DF9-E7C268597332}"/>
              </a:ext>
            </a:extLst>
          </p:cNvPr>
          <p:cNvSpPr>
            <a:spLocks noGrp="1"/>
          </p:cNvSpPr>
          <p:nvPr>
            <p:ph type="title"/>
          </p:nvPr>
        </p:nvSpPr>
        <p:spPr/>
        <p:txBody>
          <a:bodyPr/>
          <a:lstStyle/>
          <a:p>
            <a:r>
              <a:rPr lang="es-419" dirty="0"/>
              <a:t>¿Preguntas?</a:t>
            </a:r>
          </a:p>
        </p:txBody>
      </p:sp>
      <p:sp>
        <p:nvSpPr>
          <p:cNvPr id="6" name="Title 3">
            <a:extLst>
              <a:ext uri="{FF2B5EF4-FFF2-40B4-BE49-F238E27FC236}">
                <a16:creationId xmlns:a16="http://schemas.microsoft.com/office/drawing/2014/main" id="{F0B49E81-9374-4A3A-9908-C266BE291E03}"/>
              </a:ext>
            </a:extLst>
          </p:cNvPr>
          <p:cNvSpPr txBox="1">
            <a:spLocks/>
          </p:cNvSpPr>
          <p:nvPr/>
        </p:nvSpPr>
        <p:spPr>
          <a:xfrm>
            <a:off x="831850" y="795338"/>
            <a:ext cx="10909576" cy="181244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b="1" kern="1200">
                <a:solidFill>
                  <a:schemeClr val="bg2">
                    <a:lumMod val="75000"/>
                  </a:schemeClr>
                </a:solidFill>
                <a:latin typeface="Franklin Gothic Demi" panose="020B07030201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419" sz="6600" dirty="0">
                <a:solidFill>
                  <a:schemeClr val="tx1"/>
                </a:solidFill>
              </a:rPr>
              <a:t>Mantener relaciones saludables después del parto</a:t>
            </a:r>
          </a:p>
        </p:txBody>
      </p:sp>
    </p:spTree>
    <p:extLst>
      <p:ext uri="{BB962C8B-B14F-4D97-AF65-F5344CB8AC3E}">
        <p14:creationId xmlns:p14="http://schemas.microsoft.com/office/powerpoint/2010/main" val="2657730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EB2BC-7D22-415A-AFD8-6CD4E8F0E14C}"/>
              </a:ext>
            </a:extLst>
          </p:cNvPr>
          <p:cNvSpPr>
            <a:spLocks noGrp="1"/>
          </p:cNvSpPr>
          <p:nvPr>
            <p:ph type="ctrTitle"/>
          </p:nvPr>
        </p:nvSpPr>
        <p:spPr>
          <a:xfrm>
            <a:off x="610095" y="-984734"/>
            <a:ext cx="6200607" cy="2743200"/>
          </a:xfrm>
        </p:spPr>
        <p:txBody>
          <a:bodyPr/>
          <a:lstStyle/>
          <a:p>
            <a:pPr algn="ctr"/>
            <a:r>
              <a:rPr lang="es-419"/>
              <a:t>¡Gracias!</a:t>
            </a:r>
          </a:p>
        </p:txBody>
      </p:sp>
      <p:sp>
        <p:nvSpPr>
          <p:cNvPr id="6" name="Subtitle 2">
            <a:extLst>
              <a:ext uri="{FF2B5EF4-FFF2-40B4-BE49-F238E27FC236}">
                <a16:creationId xmlns:a16="http://schemas.microsoft.com/office/drawing/2014/main" id="{45E74F11-EC5C-46C5-80ED-242AEE688D70}"/>
              </a:ext>
            </a:extLst>
          </p:cNvPr>
          <p:cNvSpPr txBox="1">
            <a:spLocks/>
          </p:cNvSpPr>
          <p:nvPr/>
        </p:nvSpPr>
        <p:spPr>
          <a:xfrm>
            <a:off x="424071" y="5099534"/>
            <a:ext cx="7394712"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36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419" sz="2800" dirty="0">
                <a:solidFill>
                  <a:schemeClr val="bg2">
                    <a:lumMod val="75000"/>
                  </a:schemeClr>
                </a:solidFill>
              </a:rPr>
              <a:t>Para obtener información adicional sobre la MHN, visite nuestro sitio web en: </a:t>
            </a:r>
          </a:p>
          <a:p>
            <a:pPr algn="l"/>
            <a:r>
              <a:rPr lang="es-419" sz="2800" b="1" dirty="0">
                <a:solidFill>
                  <a:schemeClr val="bg2">
                    <a:lumMod val="60000"/>
                    <a:lumOff val="40000"/>
                  </a:schemeClr>
                </a:solidFill>
              </a:rPr>
              <a:t>https://www. maternalhealthnetworksb.com</a:t>
            </a:r>
          </a:p>
          <a:p>
            <a:pPr algn="l"/>
            <a:endParaRPr lang="es-419" sz="2800" b="1" dirty="0">
              <a:solidFill>
                <a:schemeClr val="bg2">
                  <a:lumMod val="60000"/>
                  <a:lumOff val="40000"/>
                </a:schemeClr>
              </a:solidFill>
            </a:endParaRPr>
          </a:p>
        </p:txBody>
      </p:sp>
    </p:spTree>
    <p:extLst>
      <p:ext uri="{BB962C8B-B14F-4D97-AF65-F5344CB8AC3E}">
        <p14:creationId xmlns:p14="http://schemas.microsoft.com/office/powerpoint/2010/main" val="1339989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F9CF8-7A90-4C5F-901E-37DCD641F70D}"/>
              </a:ext>
            </a:extLst>
          </p:cNvPr>
          <p:cNvSpPr>
            <a:spLocks noGrp="1"/>
          </p:cNvSpPr>
          <p:nvPr>
            <p:ph type="title"/>
          </p:nvPr>
        </p:nvSpPr>
        <p:spPr/>
        <p:txBody>
          <a:bodyPr/>
          <a:lstStyle/>
          <a:p>
            <a:r>
              <a:rPr lang="es-419"/>
              <a:t>Bienvenido</a:t>
            </a:r>
          </a:p>
        </p:txBody>
      </p:sp>
      <p:sp>
        <p:nvSpPr>
          <p:cNvPr id="3" name="Content Placeholder 2">
            <a:extLst>
              <a:ext uri="{FF2B5EF4-FFF2-40B4-BE49-F238E27FC236}">
                <a16:creationId xmlns:a16="http://schemas.microsoft.com/office/drawing/2014/main" id="{3009413C-6FB2-4B05-B0F3-2D827D903DD3}"/>
              </a:ext>
            </a:extLst>
          </p:cNvPr>
          <p:cNvSpPr>
            <a:spLocks noGrp="1"/>
          </p:cNvSpPr>
          <p:nvPr>
            <p:ph idx="1"/>
          </p:nvPr>
        </p:nvSpPr>
        <p:spPr/>
        <p:txBody>
          <a:bodyPr/>
          <a:lstStyle/>
          <a:p>
            <a:pPr marL="0" indent="0">
              <a:buNone/>
            </a:pPr>
            <a:r>
              <a:rPr lang="es-419" sz="3500" dirty="0"/>
              <a:t>Ingresar el nombre del presentador</a:t>
            </a:r>
          </a:p>
          <a:p>
            <a:pPr marL="0" indent="0">
              <a:buNone/>
            </a:pPr>
            <a:r>
              <a:rPr lang="es-419" sz="3500" dirty="0"/>
              <a:t>Ingresar organización</a:t>
            </a:r>
          </a:p>
          <a:p>
            <a:pPr marL="0" indent="0">
              <a:buNone/>
            </a:pPr>
            <a:endParaRPr lang="es-419" dirty="0"/>
          </a:p>
        </p:txBody>
      </p:sp>
      <p:sp>
        <p:nvSpPr>
          <p:cNvPr id="4" name="Oval 3">
            <a:extLst>
              <a:ext uri="{FF2B5EF4-FFF2-40B4-BE49-F238E27FC236}">
                <a16:creationId xmlns:a16="http://schemas.microsoft.com/office/drawing/2014/main" id="{B33F94B5-833A-45B8-A3F4-6A216BF076E7}"/>
              </a:ext>
            </a:extLst>
          </p:cNvPr>
          <p:cNvSpPr/>
          <p:nvPr/>
        </p:nvSpPr>
        <p:spPr>
          <a:xfrm>
            <a:off x="7074567" y="962526"/>
            <a:ext cx="4920915" cy="4932947"/>
          </a:xfrm>
          <a:prstGeom prst="ellipse">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dirty="0"/>
              <a:t>Insertar fotografía del presentador</a:t>
            </a:r>
          </a:p>
        </p:txBody>
      </p:sp>
      <p:sp>
        <p:nvSpPr>
          <p:cNvPr id="5" name="Rectangle 4">
            <a:extLst>
              <a:ext uri="{FF2B5EF4-FFF2-40B4-BE49-F238E27FC236}">
                <a16:creationId xmlns:a16="http://schemas.microsoft.com/office/drawing/2014/main" id="{0031334A-5E73-46D4-9297-FA7CB1F1D559}"/>
              </a:ext>
            </a:extLst>
          </p:cNvPr>
          <p:cNvSpPr/>
          <p:nvPr/>
        </p:nvSpPr>
        <p:spPr>
          <a:xfrm>
            <a:off x="1239255" y="3373827"/>
            <a:ext cx="3408948" cy="1251284"/>
          </a:xfrm>
          <a:prstGeom prst="rect">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dirty="0">
                <a:solidFill>
                  <a:schemeClr val="tx1"/>
                </a:solidFill>
              </a:rPr>
              <a:t>Insertar logo</a:t>
            </a:r>
          </a:p>
        </p:txBody>
      </p:sp>
    </p:spTree>
    <p:extLst>
      <p:ext uri="{BB962C8B-B14F-4D97-AF65-F5344CB8AC3E}">
        <p14:creationId xmlns:p14="http://schemas.microsoft.com/office/powerpoint/2010/main" val="3270854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ACF58-5836-4EFA-8556-0883A7500F45}"/>
              </a:ext>
            </a:extLst>
          </p:cNvPr>
          <p:cNvSpPr>
            <a:spLocks noGrp="1"/>
          </p:cNvSpPr>
          <p:nvPr>
            <p:ph type="title"/>
          </p:nvPr>
        </p:nvSpPr>
        <p:spPr>
          <a:xfrm>
            <a:off x="838200" y="609350"/>
            <a:ext cx="10515600" cy="1325563"/>
          </a:xfrm>
        </p:spPr>
        <p:txBody>
          <a:bodyPr>
            <a:normAutofit fontScale="90000"/>
          </a:bodyPr>
          <a:lstStyle/>
          <a:p>
            <a:r>
              <a:rPr lang="es-419" dirty="0"/>
              <a:t>Al final de esta presentación, podrá comprender…</a:t>
            </a:r>
          </a:p>
        </p:txBody>
      </p:sp>
      <p:sp>
        <p:nvSpPr>
          <p:cNvPr id="3" name="Content Placeholder 2">
            <a:extLst>
              <a:ext uri="{FF2B5EF4-FFF2-40B4-BE49-F238E27FC236}">
                <a16:creationId xmlns:a16="http://schemas.microsoft.com/office/drawing/2014/main" id="{1E1DBC82-D99E-49DD-BCF1-29FE31845A26}"/>
              </a:ext>
            </a:extLst>
          </p:cNvPr>
          <p:cNvSpPr>
            <a:spLocks noGrp="1"/>
          </p:cNvSpPr>
          <p:nvPr>
            <p:ph idx="1"/>
          </p:nvPr>
        </p:nvSpPr>
        <p:spPr>
          <a:xfrm>
            <a:off x="838200" y="2075593"/>
            <a:ext cx="10515600" cy="3100054"/>
          </a:xfrm>
        </p:spPr>
        <p:txBody>
          <a:bodyPr>
            <a:noAutofit/>
          </a:bodyPr>
          <a:lstStyle/>
          <a:p>
            <a:pPr>
              <a:lnSpc>
                <a:spcPct val="110000"/>
              </a:lnSpc>
              <a:spcAft>
                <a:spcPts val="1200"/>
              </a:spcAft>
            </a:pPr>
            <a:r>
              <a:rPr lang="es-419" sz="3300" dirty="0"/>
              <a:t>cómo pueden cambiar las relaciones después de tener un bebé. </a:t>
            </a:r>
          </a:p>
          <a:p>
            <a:pPr>
              <a:lnSpc>
                <a:spcPct val="110000"/>
              </a:lnSpc>
              <a:spcAft>
                <a:spcPts val="1200"/>
              </a:spcAft>
            </a:pPr>
            <a:r>
              <a:rPr lang="es-419" sz="3300" dirty="0"/>
              <a:t>cómo construir y mantener una relación saludable con </a:t>
            </a:r>
            <a:r>
              <a:rPr lang="es-419" sz="3300" b="1" dirty="0"/>
              <a:t>usted, su pareja </a:t>
            </a:r>
            <a:r>
              <a:rPr lang="es-419" sz="3300" dirty="0"/>
              <a:t>y/o </a:t>
            </a:r>
            <a:r>
              <a:rPr lang="es-419" sz="3300" b="1" dirty="0"/>
              <a:t>equipo de apoyo</a:t>
            </a:r>
            <a:r>
              <a:rPr lang="es-419" sz="3300" dirty="0"/>
              <a:t>, y</a:t>
            </a:r>
            <a:r>
              <a:rPr lang="es-419" sz="3300" b="1" dirty="0"/>
              <a:t> su comunidad</a:t>
            </a:r>
            <a:r>
              <a:rPr lang="es-419" sz="3300" dirty="0"/>
              <a:t>.</a:t>
            </a:r>
          </a:p>
        </p:txBody>
      </p:sp>
      <p:sp>
        <p:nvSpPr>
          <p:cNvPr id="5" name="Rectangle 4">
            <a:extLst>
              <a:ext uri="{FF2B5EF4-FFF2-40B4-BE49-F238E27FC236}">
                <a16:creationId xmlns:a16="http://schemas.microsoft.com/office/drawing/2014/main" id="{93C56DE5-401A-4EED-9918-736A3E5C4C18}"/>
              </a:ext>
            </a:extLst>
          </p:cNvPr>
          <p:cNvSpPr/>
          <p:nvPr/>
        </p:nvSpPr>
        <p:spPr>
          <a:xfrm>
            <a:off x="7751827" y="4768653"/>
            <a:ext cx="3408948" cy="1251284"/>
          </a:xfrm>
          <a:prstGeom prst="rect">
            <a:avLst/>
          </a:prstGeom>
          <a:solidFill>
            <a:schemeClr val="bg1">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dirty="0">
                <a:solidFill>
                  <a:schemeClr val="tx1"/>
                </a:solidFill>
              </a:rPr>
              <a:t>Insertar logo de la organización</a:t>
            </a:r>
          </a:p>
        </p:txBody>
      </p:sp>
    </p:spTree>
    <p:extLst>
      <p:ext uri="{BB962C8B-B14F-4D97-AF65-F5344CB8AC3E}">
        <p14:creationId xmlns:p14="http://schemas.microsoft.com/office/powerpoint/2010/main" val="749262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E5E565-8F80-441C-8DF9-E7C268597332}"/>
              </a:ext>
            </a:extLst>
          </p:cNvPr>
          <p:cNvSpPr>
            <a:spLocks noGrp="1"/>
          </p:cNvSpPr>
          <p:nvPr>
            <p:ph type="title"/>
          </p:nvPr>
        </p:nvSpPr>
        <p:spPr>
          <a:xfrm>
            <a:off x="844550" y="3108864"/>
            <a:ext cx="10515600" cy="1133475"/>
          </a:xfrm>
        </p:spPr>
        <p:txBody>
          <a:bodyPr/>
          <a:lstStyle/>
          <a:p>
            <a:r>
              <a:rPr lang="es-419" dirty="0"/>
              <a:t>3 cosas que debe saber</a:t>
            </a:r>
          </a:p>
        </p:txBody>
      </p:sp>
      <p:sp>
        <p:nvSpPr>
          <p:cNvPr id="5" name="Text Placeholder 4">
            <a:extLst>
              <a:ext uri="{FF2B5EF4-FFF2-40B4-BE49-F238E27FC236}">
                <a16:creationId xmlns:a16="http://schemas.microsoft.com/office/drawing/2014/main" id="{D1C66E0D-7762-431B-AF39-FB6FA7C40A77}"/>
              </a:ext>
            </a:extLst>
          </p:cNvPr>
          <p:cNvSpPr>
            <a:spLocks noGrp="1"/>
          </p:cNvSpPr>
          <p:nvPr>
            <p:ph type="body" idx="1"/>
          </p:nvPr>
        </p:nvSpPr>
        <p:spPr>
          <a:xfrm>
            <a:off x="844550" y="4389055"/>
            <a:ext cx="10515600" cy="1500187"/>
          </a:xfrm>
        </p:spPr>
        <p:txBody>
          <a:bodyPr/>
          <a:lstStyle/>
          <a:p>
            <a:r>
              <a:rPr lang="es-419" i="1" dirty="0"/>
              <a:t>Cómo construir y mantener una relación saludable con usted, su pareja y/o equipo de apoyo, y su comunidad después del parto.</a:t>
            </a:r>
          </a:p>
        </p:txBody>
      </p:sp>
      <p:sp>
        <p:nvSpPr>
          <p:cNvPr id="6" name="Title 3">
            <a:extLst>
              <a:ext uri="{FF2B5EF4-FFF2-40B4-BE49-F238E27FC236}">
                <a16:creationId xmlns:a16="http://schemas.microsoft.com/office/drawing/2014/main" id="{95DFC9C6-2104-47E9-8D30-E6326F848AED}"/>
              </a:ext>
            </a:extLst>
          </p:cNvPr>
          <p:cNvSpPr txBox="1">
            <a:spLocks/>
          </p:cNvSpPr>
          <p:nvPr/>
        </p:nvSpPr>
        <p:spPr>
          <a:xfrm>
            <a:off x="831850" y="795338"/>
            <a:ext cx="10909576" cy="181244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b="1" kern="1200">
                <a:solidFill>
                  <a:schemeClr val="bg2">
                    <a:lumMod val="75000"/>
                  </a:schemeClr>
                </a:solidFill>
                <a:latin typeface="Franklin Gothic Demi" panose="020B07030201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419" sz="6500" dirty="0">
                <a:solidFill>
                  <a:schemeClr val="tx1"/>
                </a:solidFill>
              </a:rPr>
              <a:t>Mantener relaciones saludables después del parto</a:t>
            </a:r>
          </a:p>
        </p:txBody>
      </p:sp>
    </p:spTree>
    <p:extLst>
      <p:ext uri="{BB962C8B-B14F-4D97-AF65-F5344CB8AC3E}">
        <p14:creationId xmlns:p14="http://schemas.microsoft.com/office/powerpoint/2010/main" val="3823497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0EDB5FF5-922D-49F7-8EF1-90EEC25D4A02}"/>
              </a:ext>
            </a:extLst>
          </p:cNvPr>
          <p:cNvGraphicFramePr/>
          <p:nvPr>
            <p:extLst>
              <p:ext uri="{D42A27DB-BD31-4B8C-83A1-F6EECF244321}">
                <p14:modId xmlns:p14="http://schemas.microsoft.com/office/powerpoint/2010/main" val="2993092059"/>
              </p:ext>
            </p:extLst>
          </p:nvPr>
        </p:nvGraphicFramePr>
        <p:xfrm>
          <a:off x="660401" y="1159163"/>
          <a:ext cx="9539288" cy="40359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D9EACF58-5836-4EFA-8556-0883A7500F45}"/>
              </a:ext>
            </a:extLst>
          </p:cNvPr>
          <p:cNvSpPr>
            <a:spLocks noGrp="1"/>
          </p:cNvSpPr>
          <p:nvPr>
            <p:ph type="title"/>
          </p:nvPr>
        </p:nvSpPr>
        <p:spPr/>
        <p:txBody>
          <a:bodyPr>
            <a:normAutofit fontScale="90000"/>
          </a:bodyPr>
          <a:lstStyle/>
          <a:p>
            <a:r>
              <a:rPr lang="es-419" dirty="0"/>
              <a:t>Qué significan las relaciones sanas para su hijo</a:t>
            </a:r>
          </a:p>
        </p:txBody>
      </p:sp>
      <p:pic>
        <p:nvPicPr>
          <p:cNvPr id="5" name="Graphic 4" descr="Baby crawling with solid fill">
            <a:extLst>
              <a:ext uri="{FF2B5EF4-FFF2-40B4-BE49-F238E27FC236}">
                <a16:creationId xmlns:a16="http://schemas.microsoft.com/office/drawing/2014/main" id="{01635186-D01D-449A-8E3F-824E40DEC593}"/>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510155" y="3863961"/>
            <a:ext cx="1458128" cy="1458128"/>
          </a:xfrm>
          <a:prstGeom prst="rect">
            <a:avLst/>
          </a:prstGeom>
        </p:spPr>
      </p:pic>
      <p:sp>
        <p:nvSpPr>
          <p:cNvPr id="4" name="Right Brace 3">
            <a:extLst>
              <a:ext uri="{FF2B5EF4-FFF2-40B4-BE49-F238E27FC236}">
                <a16:creationId xmlns:a16="http://schemas.microsoft.com/office/drawing/2014/main" id="{55EF70F3-0C27-409A-92B3-295414BDBCA6}"/>
              </a:ext>
            </a:extLst>
          </p:cNvPr>
          <p:cNvSpPr/>
          <p:nvPr/>
        </p:nvSpPr>
        <p:spPr>
          <a:xfrm>
            <a:off x="8077506" y="1357358"/>
            <a:ext cx="777967" cy="3494042"/>
          </a:xfrm>
          <a:prstGeom prst="rightBrace">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a:extLst>
              <a:ext uri="{FF2B5EF4-FFF2-40B4-BE49-F238E27FC236}">
                <a16:creationId xmlns:a16="http://schemas.microsoft.com/office/drawing/2014/main" id="{63033955-883E-4B32-8E9F-FF4F9D1E501C}"/>
              </a:ext>
            </a:extLst>
          </p:cNvPr>
          <p:cNvSpPr txBox="1"/>
          <p:nvPr/>
        </p:nvSpPr>
        <p:spPr>
          <a:xfrm>
            <a:off x="8662501" y="2233642"/>
            <a:ext cx="3074376" cy="2062103"/>
          </a:xfrm>
          <a:prstGeom prst="rect">
            <a:avLst/>
          </a:prstGeom>
          <a:noFill/>
        </p:spPr>
        <p:txBody>
          <a:bodyPr wrap="square" rtlCol="0">
            <a:spAutoFit/>
          </a:bodyPr>
          <a:lstStyle/>
          <a:p>
            <a:pPr algn="ctr"/>
            <a:r>
              <a:rPr lang="es-419" sz="3200" dirty="0">
                <a:solidFill>
                  <a:schemeClr val="tx2"/>
                </a:solidFill>
              </a:rPr>
              <a:t>Las relaciones saludables benefician a su hijo</a:t>
            </a:r>
          </a:p>
        </p:txBody>
      </p:sp>
    </p:spTree>
    <p:extLst>
      <p:ext uri="{BB962C8B-B14F-4D97-AF65-F5344CB8AC3E}">
        <p14:creationId xmlns:p14="http://schemas.microsoft.com/office/powerpoint/2010/main" val="3234716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ACF58-5836-4EFA-8556-0883A7500F45}"/>
              </a:ext>
            </a:extLst>
          </p:cNvPr>
          <p:cNvSpPr>
            <a:spLocks noGrp="1"/>
          </p:cNvSpPr>
          <p:nvPr>
            <p:ph type="title"/>
          </p:nvPr>
        </p:nvSpPr>
        <p:spPr/>
        <p:txBody>
          <a:bodyPr>
            <a:normAutofit fontScale="90000"/>
          </a:bodyPr>
          <a:lstStyle/>
          <a:p>
            <a:r>
              <a:rPr lang="es-419" dirty="0"/>
              <a:t>Construir y mantener una relación saludable consigo mismo</a:t>
            </a:r>
          </a:p>
        </p:txBody>
      </p:sp>
      <p:sp>
        <p:nvSpPr>
          <p:cNvPr id="3" name="Content Placeholder 2">
            <a:extLst>
              <a:ext uri="{FF2B5EF4-FFF2-40B4-BE49-F238E27FC236}">
                <a16:creationId xmlns:a16="http://schemas.microsoft.com/office/drawing/2014/main" id="{1E1DBC82-D99E-49DD-BCF1-29FE31845A26}"/>
              </a:ext>
            </a:extLst>
          </p:cNvPr>
          <p:cNvSpPr>
            <a:spLocks noGrp="1"/>
          </p:cNvSpPr>
          <p:nvPr>
            <p:ph idx="1"/>
          </p:nvPr>
        </p:nvSpPr>
        <p:spPr>
          <a:xfrm>
            <a:off x="2534653" y="2118815"/>
            <a:ext cx="8819147" cy="3100054"/>
          </a:xfrm>
        </p:spPr>
        <p:txBody>
          <a:bodyPr>
            <a:normAutofit/>
          </a:bodyPr>
          <a:lstStyle/>
          <a:p>
            <a:pPr>
              <a:lnSpc>
                <a:spcPct val="110000"/>
              </a:lnSpc>
              <a:spcAft>
                <a:spcPts val="1800"/>
              </a:spcAft>
            </a:pPr>
            <a:r>
              <a:rPr lang="es-419" sz="3600" b="1" dirty="0"/>
              <a:t>Cuidado personal</a:t>
            </a:r>
            <a:r>
              <a:rPr lang="es-419" sz="3600" dirty="0"/>
              <a:t> | Ponerse la máscara de oxígeno primero.</a:t>
            </a:r>
          </a:p>
          <a:p>
            <a:pPr>
              <a:lnSpc>
                <a:spcPct val="110000"/>
              </a:lnSpc>
              <a:spcBef>
                <a:spcPts val="1800"/>
              </a:spcBef>
              <a:spcAft>
                <a:spcPts val="1200"/>
              </a:spcAft>
            </a:pPr>
            <a:r>
              <a:rPr lang="es-419" sz="3600" b="1" dirty="0"/>
              <a:t>SFICEE</a:t>
            </a:r>
            <a:r>
              <a:rPr lang="es-419" sz="3600" dirty="0"/>
              <a:t> | Sociales, Físicas, Intelectuales, Carácter, Emocional, y Desarrollo Espiritual</a:t>
            </a:r>
          </a:p>
        </p:txBody>
      </p:sp>
      <p:pic>
        <p:nvPicPr>
          <p:cNvPr id="6" name="Graphic 5" descr="N95 mask with solid fill">
            <a:extLst>
              <a:ext uri="{FF2B5EF4-FFF2-40B4-BE49-F238E27FC236}">
                <a16:creationId xmlns:a16="http://schemas.microsoft.com/office/drawing/2014/main" id="{817B162A-32A4-4780-8271-AA6916F28D4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89852" y="1768664"/>
            <a:ext cx="1325563" cy="1325563"/>
          </a:xfrm>
          <a:prstGeom prst="rect">
            <a:avLst/>
          </a:prstGeom>
        </p:spPr>
      </p:pic>
      <p:pic>
        <p:nvPicPr>
          <p:cNvPr id="5" name="Graphic 4" descr="Aperture outline">
            <a:extLst>
              <a:ext uri="{FF2B5EF4-FFF2-40B4-BE49-F238E27FC236}">
                <a16:creationId xmlns:a16="http://schemas.microsoft.com/office/drawing/2014/main" id="{D269B7CE-E28B-4E82-8140-EE60C6FA91A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58636" y="3172203"/>
            <a:ext cx="1587993" cy="1587993"/>
          </a:xfrm>
          <a:prstGeom prst="rect">
            <a:avLst/>
          </a:prstGeom>
        </p:spPr>
      </p:pic>
      <p:pic>
        <p:nvPicPr>
          <p:cNvPr id="8" name="Graphic 7" descr="Woman with solid fill">
            <a:extLst>
              <a:ext uri="{FF2B5EF4-FFF2-40B4-BE49-F238E27FC236}">
                <a16:creationId xmlns:a16="http://schemas.microsoft.com/office/drawing/2014/main" id="{4BDF4EEE-A0D8-4906-BC28-001D0E49D65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62734" y="3276301"/>
            <a:ext cx="1379796" cy="1379796"/>
          </a:xfrm>
          <a:prstGeom prst="rect">
            <a:avLst/>
          </a:prstGeom>
        </p:spPr>
      </p:pic>
    </p:spTree>
    <p:extLst>
      <p:ext uri="{BB962C8B-B14F-4D97-AF65-F5344CB8AC3E}">
        <p14:creationId xmlns:p14="http://schemas.microsoft.com/office/powerpoint/2010/main" val="571079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ACF58-5836-4EFA-8556-0883A7500F45}"/>
              </a:ext>
            </a:extLst>
          </p:cNvPr>
          <p:cNvSpPr>
            <a:spLocks noGrp="1"/>
          </p:cNvSpPr>
          <p:nvPr>
            <p:ph type="title"/>
          </p:nvPr>
        </p:nvSpPr>
        <p:spPr>
          <a:xfrm>
            <a:off x="838199" y="365125"/>
            <a:ext cx="11183911" cy="1325563"/>
          </a:xfrm>
        </p:spPr>
        <p:txBody>
          <a:bodyPr>
            <a:normAutofit/>
          </a:bodyPr>
          <a:lstStyle/>
          <a:p>
            <a:r>
              <a:rPr lang="es-419" sz="4000" dirty="0"/>
              <a:t>Construir y mantener una relación saludable con su pareja o equipo de apoyo</a:t>
            </a:r>
          </a:p>
        </p:txBody>
      </p:sp>
      <p:sp>
        <p:nvSpPr>
          <p:cNvPr id="3" name="Content Placeholder 2">
            <a:extLst>
              <a:ext uri="{FF2B5EF4-FFF2-40B4-BE49-F238E27FC236}">
                <a16:creationId xmlns:a16="http://schemas.microsoft.com/office/drawing/2014/main" id="{1E1DBC82-D99E-49DD-BCF1-29FE31845A26}"/>
              </a:ext>
            </a:extLst>
          </p:cNvPr>
          <p:cNvSpPr>
            <a:spLocks noGrp="1"/>
          </p:cNvSpPr>
          <p:nvPr>
            <p:ph idx="1"/>
          </p:nvPr>
        </p:nvSpPr>
        <p:spPr>
          <a:xfrm>
            <a:off x="838199" y="1690688"/>
            <a:ext cx="10515600" cy="3100054"/>
          </a:xfrm>
        </p:spPr>
        <p:txBody>
          <a:bodyPr>
            <a:normAutofit/>
          </a:bodyPr>
          <a:lstStyle/>
          <a:p>
            <a:pPr marL="0" indent="0" algn="ctr">
              <a:lnSpc>
                <a:spcPct val="110000"/>
              </a:lnSpc>
              <a:spcAft>
                <a:spcPts val="1200"/>
              </a:spcAft>
              <a:buNone/>
            </a:pPr>
            <a:r>
              <a:rPr lang="es-419" sz="3600"/>
              <a:t>12 elementos clave de las relaciones saludables</a:t>
            </a:r>
          </a:p>
          <a:p>
            <a:pPr marL="0" indent="0" algn="ctr">
              <a:lnSpc>
                <a:spcPct val="110000"/>
              </a:lnSpc>
              <a:spcAft>
                <a:spcPts val="1200"/>
              </a:spcAft>
              <a:buNone/>
            </a:pPr>
            <a:endParaRPr lang="es-419" sz="3600"/>
          </a:p>
          <a:p>
            <a:pPr>
              <a:lnSpc>
                <a:spcPct val="110000"/>
              </a:lnSpc>
              <a:spcAft>
                <a:spcPts val="1200"/>
              </a:spcAft>
            </a:pPr>
            <a:endParaRPr lang="es-419" sz="3600"/>
          </a:p>
          <a:p>
            <a:pPr lvl="1">
              <a:lnSpc>
                <a:spcPct val="110000"/>
              </a:lnSpc>
              <a:spcAft>
                <a:spcPts val="1200"/>
              </a:spcAft>
            </a:pPr>
            <a:endParaRPr lang="es-419" sz="3200"/>
          </a:p>
        </p:txBody>
      </p:sp>
      <p:graphicFrame>
        <p:nvGraphicFramePr>
          <p:cNvPr id="4" name="Table 4">
            <a:extLst>
              <a:ext uri="{FF2B5EF4-FFF2-40B4-BE49-F238E27FC236}">
                <a16:creationId xmlns:a16="http://schemas.microsoft.com/office/drawing/2014/main" id="{114DEF7E-46F4-4A12-A80A-38866A5CAD38}"/>
              </a:ext>
            </a:extLst>
          </p:cNvPr>
          <p:cNvGraphicFramePr>
            <a:graphicFrameLocks noGrp="1"/>
          </p:cNvGraphicFramePr>
          <p:nvPr>
            <p:extLst>
              <p:ext uri="{D42A27DB-BD31-4B8C-83A1-F6EECF244321}">
                <p14:modId xmlns:p14="http://schemas.microsoft.com/office/powerpoint/2010/main" val="3072484814"/>
              </p:ext>
            </p:extLst>
          </p:nvPr>
        </p:nvGraphicFramePr>
        <p:xfrm>
          <a:off x="2377813" y="2545186"/>
          <a:ext cx="7436372" cy="2622126"/>
        </p:xfrm>
        <a:graphic>
          <a:graphicData uri="http://schemas.openxmlformats.org/drawingml/2006/table">
            <a:tbl>
              <a:tblPr firstRow="1" bandRow="1">
                <a:tableStyleId>{ED083AE6-46FA-4A59-8FB0-9F97EB10719F}</a:tableStyleId>
              </a:tblPr>
              <a:tblGrid>
                <a:gridCol w="3718186">
                  <a:extLst>
                    <a:ext uri="{9D8B030D-6E8A-4147-A177-3AD203B41FA5}">
                      <a16:colId xmlns:a16="http://schemas.microsoft.com/office/drawing/2014/main" val="2777595284"/>
                    </a:ext>
                  </a:extLst>
                </a:gridCol>
                <a:gridCol w="3718186">
                  <a:extLst>
                    <a:ext uri="{9D8B030D-6E8A-4147-A177-3AD203B41FA5}">
                      <a16:colId xmlns:a16="http://schemas.microsoft.com/office/drawing/2014/main" val="1624481152"/>
                    </a:ext>
                  </a:extLst>
                </a:gridCol>
              </a:tblGrid>
              <a:tr h="437021">
                <a:tc>
                  <a:txBody>
                    <a:bodyPr/>
                    <a:lstStyle/>
                    <a:p>
                      <a:pPr marL="0" indent="0">
                        <a:buNone/>
                      </a:pPr>
                      <a:r>
                        <a:rPr lang="en-US" b="1"/>
                        <a:t>1. Comunicación</a:t>
                      </a:r>
                    </a:p>
                  </a:txBody>
                  <a:tcPr/>
                </a:tc>
                <a:tc>
                  <a:txBody>
                    <a:bodyPr/>
                    <a:lstStyle/>
                    <a:p>
                      <a:r>
                        <a:rPr lang="en-US" b="1"/>
                        <a:t>7. Igualdad</a:t>
                      </a:r>
                    </a:p>
                  </a:txBody>
                  <a:tcPr/>
                </a:tc>
                <a:extLst>
                  <a:ext uri="{0D108BD9-81ED-4DB2-BD59-A6C34878D82A}">
                    <a16:rowId xmlns:a16="http://schemas.microsoft.com/office/drawing/2014/main" val="2100538757"/>
                  </a:ext>
                </a:extLst>
              </a:tr>
              <a:tr h="437021">
                <a:tc>
                  <a:txBody>
                    <a:bodyPr/>
                    <a:lstStyle/>
                    <a:p>
                      <a:r>
                        <a:rPr lang="en-US" b="1"/>
                        <a:t>2. Límites</a:t>
                      </a:r>
                    </a:p>
                  </a:txBody>
                  <a:tcPr/>
                </a:tc>
                <a:tc>
                  <a:txBody>
                    <a:bodyPr/>
                    <a:lstStyle/>
                    <a:p>
                      <a:r>
                        <a:rPr lang="en-US" b="1" dirty="0"/>
                        <a:t>8. </a:t>
                      </a:r>
                      <a:r>
                        <a:rPr lang="en-US" b="1" dirty="0" err="1"/>
                        <a:t>Apoyo</a:t>
                      </a:r>
                      <a:endParaRPr lang="en-US" b="1" dirty="0"/>
                    </a:p>
                  </a:txBody>
                  <a:tcPr/>
                </a:tc>
                <a:extLst>
                  <a:ext uri="{0D108BD9-81ED-4DB2-BD59-A6C34878D82A}">
                    <a16:rowId xmlns:a16="http://schemas.microsoft.com/office/drawing/2014/main" val="3331091944"/>
                  </a:ext>
                </a:extLst>
              </a:tr>
              <a:tr h="437021">
                <a:tc>
                  <a:txBody>
                    <a:bodyPr/>
                    <a:lstStyle/>
                    <a:p>
                      <a:r>
                        <a:rPr lang="en-US" b="1"/>
                        <a:t>3. Consentimiento</a:t>
                      </a:r>
                    </a:p>
                  </a:txBody>
                  <a:tcPr/>
                </a:tc>
                <a:tc>
                  <a:txBody>
                    <a:bodyPr/>
                    <a:lstStyle/>
                    <a:p>
                      <a:r>
                        <a:rPr lang="en-US" b="1"/>
                        <a:t>9. Responsabilidad</a:t>
                      </a:r>
                    </a:p>
                  </a:txBody>
                  <a:tcPr/>
                </a:tc>
                <a:extLst>
                  <a:ext uri="{0D108BD9-81ED-4DB2-BD59-A6C34878D82A}">
                    <a16:rowId xmlns:a16="http://schemas.microsoft.com/office/drawing/2014/main" val="316230120"/>
                  </a:ext>
                </a:extLst>
              </a:tr>
              <a:tr h="437021">
                <a:tc>
                  <a:txBody>
                    <a:bodyPr/>
                    <a:lstStyle/>
                    <a:p>
                      <a:r>
                        <a:rPr lang="en-US" b="1"/>
                        <a:t>4. Confianza</a:t>
                      </a:r>
                    </a:p>
                  </a:txBody>
                  <a:tcPr/>
                </a:tc>
                <a:tc>
                  <a:txBody>
                    <a:bodyPr/>
                    <a:lstStyle/>
                    <a:p>
                      <a:r>
                        <a:rPr lang="en-US" b="1"/>
                        <a:t>10. Conflicto saludable</a:t>
                      </a:r>
                    </a:p>
                  </a:txBody>
                  <a:tcPr/>
                </a:tc>
                <a:extLst>
                  <a:ext uri="{0D108BD9-81ED-4DB2-BD59-A6C34878D82A}">
                    <a16:rowId xmlns:a16="http://schemas.microsoft.com/office/drawing/2014/main" val="457217958"/>
                  </a:ext>
                </a:extLst>
              </a:tr>
              <a:tr h="437021">
                <a:tc>
                  <a:txBody>
                    <a:bodyPr/>
                    <a:lstStyle/>
                    <a:p>
                      <a:r>
                        <a:rPr lang="en-US" b="1"/>
                        <a:t>5. Honestidad</a:t>
                      </a:r>
                    </a:p>
                  </a:txBody>
                  <a:tcPr/>
                </a:tc>
                <a:tc>
                  <a:txBody>
                    <a:bodyPr/>
                    <a:lstStyle/>
                    <a:p>
                      <a:r>
                        <a:rPr lang="en-US" b="1"/>
                        <a:t>11. Seguridad</a:t>
                      </a:r>
                    </a:p>
                  </a:txBody>
                  <a:tcPr/>
                </a:tc>
                <a:extLst>
                  <a:ext uri="{0D108BD9-81ED-4DB2-BD59-A6C34878D82A}">
                    <a16:rowId xmlns:a16="http://schemas.microsoft.com/office/drawing/2014/main" val="3171110102"/>
                  </a:ext>
                </a:extLst>
              </a:tr>
              <a:tr h="437021">
                <a:tc>
                  <a:txBody>
                    <a:bodyPr/>
                    <a:lstStyle/>
                    <a:p>
                      <a:r>
                        <a:rPr lang="en-US" b="1"/>
                        <a:t>6. Independencia</a:t>
                      </a:r>
                    </a:p>
                  </a:txBody>
                  <a:tcPr/>
                </a:tc>
                <a:tc>
                  <a:txBody>
                    <a:bodyPr/>
                    <a:lstStyle/>
                    <a:p>
                      <a:r>
                        <a:rPr lang="en-US" b="1" dirty="0"/>
                        <a:t>12. </a:t>
                      </a:r>
                      <a:r>
                        <a:rPr lang="en-US" b="1" dirty="0" err="1"/>
                        <a:t>Diversión</a:t>
                      </a:r>
                      <a:endParaRPr lang="en-US" b="1" dirty="0"/>
                    </a:p>
                  </a:txBody>
                  <a:tcPr/>
                </a:tc>
                <a:extLst>
                  <a:ext uri="{0D108BD9-81ED-4DB2-BD59-A6C34878D82A}">
                    <a16:rowId xmlns:a16="http://schemas.microsoft.com/office/drawing/2014/main" val="305629185"/>
                  </a:ext>
                </a:extLst>
              </a:tr>
            </a:tbl>
          </a:graphicData>
        </a:graphic>
      </p:graphicFrame>
    </p:spTree>
    <p:extLst>
      <p:ext uri="{BB962C8B-B14F-4D97-AF65-F5344CB8AC3E}">
        <p14:creationId xmlns:p14="http://schemas.microsoft.com/office/powerpoint/2010/main" val="3897001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ACF58-5836-4EFA-8556-0883A7500F45}"/>
              </a:ext>
            </a:extLst>
          </p:cNvPr>
          <p:cNvSpPr>
            <a:spLocks noGrp="1"/>
          </p:cNvSpPr>
          <p:nvPr>
            <p:ph type="title"/>
          </p:nvPr>
        </p:nvSpPr>
        <p:spPr/>
        <p:txBody>
          <a:bodyPr>
            <a:normAutofit fontScale="90000"/>
          </a:bodyPr>
          <a:lstStyle/>
          <a:p>
            <a:r>
              <a:rPr lang="es-419"/>
              <a:t>Construir y mantener una relación saludable con su comunidad</a:t>
            </a:r>
          </a:p>
        </p:txBody>
      </p:sp>
      <p:sp>
        <p:nvSpPr>
          <p:cNvPr id="3" name="Content Placeholder 2">
            <a:extLst>
              <a:ext uri="{FF2B5EF4-FFF2-40B4-BE49-F238E27FC236}">
                <a16:creationId xmlns:a16="http://schemas.microsoft.com/office/drawing/2014/main" id="{1E1DBC82-D99E-49DD-BCF1-29FE31845A26}"/>
              </a:ext>
            </a:extLst>
          </p:cNvPr>
          <p:cNvSpPr>
            <a:spLocks noGrp="1"/>
          </p:cNvSpPr>
          <p:nvPr>
            <p:ph idx="1"/>
          </p:nvPr>
        </p:nvSpPr>
        <p:spPr>
          <a:xfrm>
            <a:off x="838200" y="2075592"/>
            <a:ext cx="10515600" cy="3347745"/>
          </a:xfrm>
        </p:spPr>
        <p:txBody>
          <a:bodyPr>
            <a:normAutofit fontScale="92500" lnSpcReduction="10000"/>
          </a:bodyPr>
          <a:lstStyle/>
          <a:p>
            <a:pPr>
              <a:lnSpc>
                <a:spcPct val="110000"/>
              </a:lnSpc>
              <a:spcAft>
                <a:spcPts val="1200"/>
              </a:spcAft>
            </a:pPr>
            <a:r>
              <a:rPr lang="es-419" sz="3600" dirty="0"/>
              <a:t>Busque una clase o grupo de apoyo tipo “mamá y yo” /“papá y yo”</a:t>
            </a:r>
          </a:p>
          <a:p>
            <a:pPr>
              <a:lnSpc>
                <a:spcPct val="110000"/>
              </a:lnSpc>
              <a:spcAft>
                <a:spcPts val="1200"/>
              </a:spcAft>
            </a:pPr>
            <a:r>
              <a:rPr lang="es-419" sz="3600" dirty="0"/>
              <a:t>Buscar un grupo en línea.</a:t>
            </a:r>
          </a:p>
          <a:p>
            <a:pPr>
              <a:lnSpc>
                <a:spcPct val="110000"/>
              </a:lnSpc>
              <a:spcAft>
                <a:spcPts val="1200"/>
              </a:spcAft>
            </a:pPr>
            <a:r>
              <a:rPr lang="es-419" sz="3600" dirty="0"/>
              <a:t>Relacionarse con la familia, amigos, vecinos y miembros de la iglesia.</a:t>
            </a:r>
          </a:p>
        </p:txBody>
      </p:sp>
    </p:spTree>
    <p:extLst>
      <p:ext uri="{BB962C8B-B14F-4D97-AF65-F5344CB8AC3E}">
        <p14:creationId xmlns:p14="http://schemas.microsoft.com/office/powerpoint/2010/main" val="2683189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ACF58-5836-4EFA-8556-0883A7500F45}"/>
              </a:ext>
            </a:extLst>
          </p:cNvPr>
          <p:cNvSpPr>
            <a:spLocks noGrp="1"/>
          </p:cNvSpPr>
          <p:nvPr>
            <p:ph type="title"/>
          </p:nvPr>
        </p:nvSpPr>
        <p:spPr>
          <a:xfrm>
            <a:off x="655320" y="118765"/>
            <a:ext cx="10515600" cy="1325563"/>
          </a:xfrm>
        </p:spPr>
        <p:txBody>
          <a:bodyPr>
            <a:normAutofit/>
          </a:bodyPr>
          <a:lstStyle/>
          <a:p>
            <a:r>
              <a:rPr lang="es-419"/>
              <a:t>Espectro de relaciones</a:t>
            </a:r>
          </a:p>
        </p:txBody>
      </p:sp>
      <p:sp>
        <p:nvSpPr>
          <p:cNvPr id="6" name="Arrow: Left-Right 5">
            <a:extLst>
              <a:ext uri="{FF2B5EF4-FFF2-40B4-BE49-F238E27FC236}">
                <a16:creationId xmlns:a16="http://schemas.microsoft.com/office/drawing/2014/main" id="{90CF0BAB-9D22-46B1-AEEE-A793C8A1B9CD}"/>
              </a:ext>
            </a:extLst>
          </p:cNvPr>
          <p:cNvSpPr/>
          <p:nvPr/>
        </p:nvSpPr>
        <p:spPr>
          <a:xfrm>
            <a:off x="264695" y="4188244"/>
            <a:ext cx="11662610" cy="1272024"/>
          </a:xfrm>
          <a:prstGeom prst="leftRightArrow">
            <a:avLst/>
          </a:prstGeom>
          <a:gradFill flip="none" rotWithShape="1">
            <a:gsLst>
              <a:gs pos="0">
                <a:schemeClr val="tx2">
                  <a:lumMod val="75000"/>
                </a:schemeClr>
              </a:gs>
              <a:gs pos="52000">
                <a:schemeClr val="tx2"/>
              </a:gs>
              <a:gs pos="83000">
                <a:schemeClr val="tx2">
                  <a:lumMod val="60000"/>
                  <a:lumOff val="40000"/>
                </a:schemeClr>
              </a:gs>
              <a:gs pos="100000">
                <a:schemeClr val="tx2">
                  <a:lumMod val="40000"/>
                  <a:lumOff val="60000"/>
                </a:schemeClr>
              </a:gs>
            </a:gsLst>
            <a:lin ang="0" scaled="1"/>
            <a:tileRect/>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77B8A79-B8DC-4A67-B9D4-9935A2311C0E}"/>
              </a:ext>
            </a:extLst>
          </p:cNvPr>
          <p:cNvSpPr txBox="1"/>
          <p:nvPr/>
        </p:nvSpPr>
        <p:spPr>
          <a:xfrm>
            <a:off x="8897860" y="4639590"/>
            <a:ext cx="2476500" cy="369332"/>
          </a:xfrm>
          <a:prstGeom prst="rect">
            <a:avLst/>
          </a:prstGeom>
          <a:noFill/>
        </p:spPr>
        <p:txBody>
          <a:bodyPr wrap="square" rtlCol="0">
            <a:spAutoFit/>
          </a:bodyPr>
          <a:lstStyle/>
          <a:p>
            <a:pPr algn="ctr"/>
            <a:r>
              <a:rPr lang="es-419" b="1" i="1" dirty="0">
                <a:solidFill>
                  <a:schemeClr val="bg1"/>
                </a:solidFill>
              </a:rPr>
              <a:t>Relaciones saludables</a:t>
            </a:r>
          </a:p>
        </p:txBody>
      </p:sp>
      <p:sp>
        <p:nvSpPr>
          <p:cNvPr id="9" name="TextBox 8">
            <a:extLst>
              <a:ext uri="{FF2B5EF4-FFF2-40B4-BE49-F238E27FC236}">
                <a16:creationId xmlns:a16="http://schemas.microsoft.com/office/drawing/2014/main" id="{30755F9A-74E1-4885-B314-552709B2CA76}"/>
              </a:ext>
            </a:extLst>
          </p:cNvPr>
          <p:cNvSpPr txBox="1"/>
          <p:nvPr/>
        </p:nvSpPr>
        <p:spPr>
          <a:xfrm>
            <a:off x="817640" y="4639590"/>
            <a:ext cx="2984498" cy="369332"/>
          </a:xfrm>
          <a:prstGeom prst="rect">
            <a:avLst/>
          </a:prstGeom>
          <a:noFill/>
        </p:spPr>
        <p:txBody>
          <a:bodyPr wrap="square" rtlCol="0">
            <a:spAutoFit/>
          </a:bodyPr>
          <a:lstStyle/>
          <a:p>
            <a:pPr algn="ctr"/>
            <a:r>
              <a:rPr lang="es-419" b="1" i="1" dirty="0">
                <a:solidFill>
                  <a:schemeClr val="bg1"/>
                </a:solidFill>
              </a:rPr>
              <a:t>Relaciones poco saludables</a:t>
            </a:r>
          </a:p>
        </p:txBody>
      </p:sp>
      <p:graphicFrame>
        <p:nvGraphicFramePr>
          <p:cNvPr id="10" name="Diagram 9">
            <a:extLst>
              <a:ext uri="{FF2B5EF4-FFF2-40B4-BE49-F238E27FC236}">
                <a16:creationId xmlns:a16="http://schemas.microsoft.com/office/drawing/2014/main" id="{1F84EAB5-CA76-4BD4-9A50-FA65CC54F130}"/>
              </a:ext>
            </a:extLst>
          </p:cNvPr>
          <p:cNvGraphicFramePr/>
          <p:nvPr>
            <p:extLst>
              <p:ext uri="{D42A27DB-BD31-4B8C-83A1-F6EECF244321}">
                <p14:modId xmlns:p14="http://schemas.microsoft.com/office/powerpoint/2010/main" val="2192501200"/>
              </p:ext>
            </p:extLst>
          </p:nvPr>
        </p:nvGraphicFramePr>
        <p:xfrm>
          <a:off x="1418898" y="1135118"/>
          <a:ext cx="9175530" cy="38467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C0BA0A1E-263D-49D9-AEF9-AFDE0A7D038D}"/>
              </a:ext>
            </a:extLst>
          </p:cNvPr>
          <p:cNvSpPr txBox="1"/>
          <p:nvPr/>
        </p:nvSpPr>
        <p:spPr>
          <a:xfrm>
            <a:off x="842406" y="1295085"/>
            <a:ext cx="3935261" cy="3164969"/>
          </a:xfrm>
          <a:prstGeom prst="rect">
            <a:avLst/>
          </a:prstGeom>
          <a:noFill/>
        </p:spPr>
        <p:txBody>
          <a:bodyPr wrap="square" rtlCol="0">
            <a:spAutoFit/>
          </a:bodyPr>
          <a:lstStyle/>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s-419" sz="1700" i="1" dirty="0"/>
              <a:t>Falta de comunicación.</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s-419" sz="1700" i="1" dirty="0"/>
              <a:t>Trato con falta de respeto.</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s-419" sz="1700" i="1" dirty="0"/>
              <a:t>Poco digno de confianza y deshonestidad.</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s-419" sz="1700" i="1" dirty="0"/>
              <a:t>Comportamiento controlador.</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s-419" sz="1700" i="1" dirty="0"/>
              <a:t>Sentirse sofocado o sin posibilidad para pasar tiempo con otros.</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s-419" sz="1700" i="1" dirty="0"/>
              <a:t>Abuso físico, emocional o financiero.</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s-419" sz="1700" i="1" dirty="0"/>
              <a:t>Presión para participar en actividades sexuales sin consentimiento.</a:t>
            </a:r>
          </a:p>
          <a:p>
            <a:endParaRPr lang="es-419" dirty="0"/>
          </a:p>
        </p:txBody>
      </p:sp>
      <p:sp>
        <p:nvSpPr>
          <p:cNvPr id="11" name="TextBox 10">
            <a:extLst>
              <a:ext uri="{FF2B5EF4-FFF2-40B4-BE49-F238E27FC236}">
                <a16:creationId xmlns:a16="http://schemas.microsoft.com/office/drawing/2014/main" id="{73D215BF-B1A9-4C64-AAD7-F394E4D6604A}"/>
              </a:ext>
            </a:extLst>
          </p:cNvPr>
          <p:cNvSpPr txBox="1"/>
          <p:nvPr/>
        </p:nvSpPr>
        <p:spPr>
          <a:xfrm>
            <a:off x="8520843" y="1289686"/>
            <a:ext cx="3251336" cy="2092881"/>
          </a:xfrm>
          <a:prstGeom prst="rect">
            <a:avLst/>
          </a:prstGeom>
          <a:noFill/>
        </p:spPr>
        <p:txBody>
          <a:bodyPr wrap="square" rtlCol="0">
            <a:spAutoFit/>
          </a:bodyPr>
          <a:lstStyle/>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s-419" sz="1700" i="1" dirty="0"/>
              <a:t>Comunicación regular.</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s-419" sz="1700" i="1" dirty="0"/>
              <a:t>Trato respetuoso</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s-419" sz="1700" i="1" dirty="0"/>
              <a:t>Confianza y honestidad</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s-419" sz="1700" i="1" dirty="0"/>
              <a:t>Provisión de espacio personal</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s-419" sz="1700" i="1" dirty="0"/>
              <a:t>Disponibilidad emocional</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s-419" sz="1700" i="1" dirty="0"/>
              <a:t>Toma de decisiones consensuada</a:t>
            </a:r>
          </a:p>
          <a:p>
            <a:endParaRPr lang="es-419" dirty="0"/>
          </a:p>
        </p:txBody>
      </p:sp>
    </p:spTree>
    <p:extLst>
      <p:ext uri="{BB962C8B-B14F-4D97-AF65-F5344CB8AC3E}">
        <p14:creationId xmlns:p14="http://schemas.microsoft.com/office/powerpoint/2010/main" val="424721030"/>
      </p:ext>
    </p:extLst>
  </p:cSld>
  <p:clrMapOvr>
    <a:masterClrMapping/>
  </p:clrMapOvr>
</p:sld>
</file>

<file path=ppt/theme/theme1.xml><?xml version="1.0" encoding="utf-8"?>
<a:theme xmlns:a="http://schemas.openxmlformats.org/drawingml/2006/main" name="MHN">
  <a:themeElements>
    <a:clrScheme name="Custom 220">
      <a:dk1>
        <a:sysClr val="windowText" lastClr="000000"/>
      </a:dk1>
      <a:lt1>
        <a:sysClr val="window" lastClr="FFFFFF"/>
      </a:lt1>
      <a:dk2>
        <a:srgbClr val="954F72"/>
      </a:dk2>
      <a:lt2>
        <a:srgbClr val="E7E6E6"/>
      </a:lt2>
      <a:accent1>
        <a:srgbClr val="034A90"/>
      </a:accent1>
      <a:accent2>
        <a:srgbClr val="595959"/>
      </a:accent2>
      <a:accent3>
        <a:srgbClr val="538135"/>
      </a:accent3>
      <a:accent4>
        <a:srgbClr val="954F72"/>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D6FFDD1A96ED40918A9A3D826F5EDA" ma:contentTypeVersion="13" ma:contentTypeDescription="Create a new document." ma:contentTypeScope="" ma:versionID="f534a70680267b4327d3634818f65ce9">
  <xsd:schema xmlns:xsd="http://www.w3.org/2001/XMLSchema" xmlns:xs="http://www.w3.org/2001/XMLSchema" xmlns:p="http://schemas.microsoft.com/office/2006/metadata/properties" xmlns:ns2="dda31852-0824-4e9a-b702-9c57543736b3" xmlns:ns3="887d5c03-7ef8-44a5-84bc-0b2768140d17" targetNamespace="http://schemas.microsoft.com/office/2006/metadata/properties" ma:root="true" ma:fieldsID="625d41c96e4d9d926b817417ce339a03" ns2:_="" ns3:_="">
    <xsd:import namespace="dda31852-0824-4e9a-b702-9c57543736b3"/>
    <xsd:import namespace="887d5c03-7ef8-44a5-84bc-0b2768140d1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a31852-0824-4e9a-b702-9c57543736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87d5c03-7ef8-44a5-84bc-0b2768140d17"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AD70B7E-A7C8-44B8-BD14-E39A377FCD29}">
  <ds:schemaRefs>
    <ds:schemaRef ds:uri="887d5c03-7ef8-44a5-84bc-0b2768140d17"/>
    <ds:schemaRef ds:uri="dda31852-0824-4e9a-b702-9c57543736b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1A3DBA8-CDF3-4F5E-AD85-74C5BF4B6B92}">
  <ds:schemaRefs>
    <ds:schemaRef ds:uri="http://schemas.microsoft.com/sharepoint/v3/contenttype/forms"/>
  </ds:schemaRefs>
</ds:datastoreItem>
</file>

<file path=customXml/itemProps3.xml><?xml version="1.0" encoding="utf-8"?>
<ds:datastoreItem xmlns:ds="http://schemas.openxmlformats.org/officeDocument/2006/customXml" ds:itemID="{00015C3A-3E76-48C1-91B6-BB7C023DA25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MHN</Template>
  <TotalTime>264</TotalTime>
  <Words>3545</Words>
  <Application>Microsoft Office PowerPoint</Application>
  <PresentationFormat>Panorámica</PresentationFormat>
  <Paragraphs>215</Paragraphs>
  <Slides>16</Slides>
  <Notes>16</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16</vt:i4>
      </vt:variant>
    </vt:vector>
  </HeadingPairs>
  <TitlesOfParts>
    <vt:vector size="23" baseType="lpstr">
      <vt:lpstr>Arial</vt:lpstr>
      <vt:lpstr>Calibri</vt:lpstr>
      <vt:lpstr>Franklin Gothic Book</vt:lpstr>
      <vt:lpstr>Franklin Gothic Demi</vt:lpstr>
      <vt:lpstr>Palatino Linotype</vt:lpstr>
      <vt:lpstr>Symbol</vt:lpstr>
      <vt:lpstr>MHN</vt:lpstr>
      <vt:lpstr>Mantener relaciones saludables después del parto</vt:lpstr>
      <vt:lpstr>Bienvenido</vt:lpstr>
      <vt:lpstr>Al final de esta presentación, podrá comprender…</vt:lpstr>
      <vt:lpstr>3 cosas que debe saber</vt:lpstr>
      <vt:lpstr>Qué significan las relaciones sanas para su hijo</vt:lpstr>
      <vt:lpstr>Construir y mantener una relación saludable consigo mismo</vt:lpstr>
      <vt:lpstr>Construir y mantener una relación saludable con su pareja o equipo de apoyo</vt:lpstr>
      <vt:lpstr>Construir y mantener una relación saludable con su comunidad</vt:lpstr>
      <vt:lpstr>Espectro de relaciones</vt:lpstr>
      <vt:lpstr>Dónde buscar asistencia</vt:lpstr>
      <vt:lpstr>Hablemos…</vt:lpstr>
      <vt:lpstr>Pensar-colaborar-compartir</vt:lpstr>
      <vt:lpstr>Discusión en grupo</vt:lpstr>
      <vt:lpstr>Reflexión personal</vt:lpstr>
      <vt:lpstr>¿Preguntas?</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Translated by The Spanish Group LLC: A Document Translation Service https://www.thespanishgroup.org</dc:creator>
  <cp:lastModifiedBy>Indineiby Mota</cp:lastModifiedBy>
  <cp:revision>6</cp:revision>
  <dcterms:created xsi:type="dcterms:W3CDTF">2021-03-25T16:45:16Z</dcterms:created>
  <dcterms:modified xsi:type="dcterms:W3CDTF">2021-08-26T18:19:40Z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0x01010026D6FFDD1A96ED40918A9A3D826F5EDA</vt:lpwstr>
  </property>
</Properties>
</file>