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0"/>
  </p:notesMasterIdLst>
  <p:sldIdLst>
    <p:sldId id="256" r:id="rId5"/>
    <p:sldId id="257" r:id="rId6"/>
    <p:sldId id="258" r:id="rId7"/>
    <p:sldId id="260" r:id="rId8"/>
    <p:sldId id="273" r:id="rId9"/>
    <p:sldId id="274" r:id="rId10"/>
    <p:sldId id="266" r:id="rId11"/>
    <p:sldId id="275" r:id="rId12"/>
    <p:sldId id="267" r:id="rId13"/>
    <p:sldId id="268" r:id="rId14"/>
    <p:sldId id="269" r:id="rId15"/>
    <p:sldId id="270" r:id="rId16"/>
    <p:sldId id="271" r:id="rId17"/>
    <p:sldId id="272"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5C7"/>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1DF52-28AD-4A77-93D1-000551BAABE8}" v="105" dt="2022-05-25T21:11:14.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68275" autoAdjust="0"/>
  </p:normalViewPr>
  <p:slideViewPr>
    <p:cSldViewPr snapToGrid="0">
      <p:cViewPr varScale="1">
        <p:scale>
          <a:sx n="78" d="100"/>
          <a:sy n="78" d="100"/>
        </p:scale>
        <p:origin x="7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elfrick Paulus" userId="31639b0a-d3f1-4131-9144-431f213b3c71" providerId="ADAL" clId="{24CD7E5A-5345-42BC-ADC9-192B1F1CBF20}"/>
    <pc:docChg chg="modSld">
      <pc:chgData name="Vanessa Helfrick Paulus" userId="31639b0a-d3f1-4131-9144-431f213b3c71" providerId="ADAL" clId="{24CD7E5A-5345-42BC-ADC9-192B1F1CBF20}" dt="2021-09-27T20:16:22.803" v="0"/>
      <pc:docMkLst>
        <pc:docMk/>
      </pc:docMkLst>
      <pc:sldChg chg="modSp mod">
        <pc:chgData name="Vanessa Helfrick Paulus" userId="31639b0a-d3f1-4131-9144-431f213b3c71" providerId="ADAL" clId="{24CD7E5A-5345-42BC-ADC9-192B1F1CBF20}" dt="2021-09-27T20:16:22.803" v="0"/>
        <pc:sldMkLst>
          <pc:docMk/>
          <pc:sldMk cId="1339989012" sldId="261"/>
        </pc:sldMkLst>
        <pc:spChg chg="mod">
          <ac:chgData name="Vanessa Helfrick Paulus" userId="31639b0a-d3f1-4131-9144-431f213b3c71" providerId="ADAL" clId="{24CD7E5A-5345-42BC-ADC9-192B1F1CBF20}" dt="2021-09-27T20:16:22.803" v="0"/>
          <ac:spMkLst>
            <pc:docMk/>
            <pc:sldMk cId="1339989012" sldId="261"/>
            <ac:spMk id="3" creationId="{953CE84A-94DB-4594-8427-5BEAB8E4B345}"/>
          </ac:spMkLst>
        </pc:spChg>
      </pc:sldChg>
    </pc:docChg>
  </pc:docChgLst>
  <pc:docChgLst>
    <pc:chgData name="Vanessa Helfrick Paulus" userId="31639b0a-d3f1-4131-9144-431f213b3c71" providerId="ADAL" clId="{0831DF52-28AD-4A77-93D1-000551BAABE8}"/>
    <pc:docChg chg="undo custSel modSld modMainMaster">
      <pc:chgData name="Vanessa Helfrick Paulus" userId="31639b0a-d3f1-4131-9144-431f213b3c71" providerId="ADAL" clId="{0831DF52-28AD-4A77-93D1-000551BAABE8}" dt="2022-05-25T21:12:00.739" v="122" actId="1076"/>
      <pc:docMkLst>
        <pc:docMk/>
      </pc:docMkLst>
      <pc:sldChg chg="modSp mod">
        <pc:chgData name="Vanessa Helfrick Paulus" userId="31639b0a-d3f1-4131-9144-431f213b3c71" providerId="ADAL" clId="{0831DF52-28AD-4A77-93D1-000551BAABE8}" dt="2022-05-25T21:11:47.189" v="121" actId="1076"/>
        <pc:sldMkLst>
          <pc:docMk/>
          <pc:sldMk cId="4081440341" sldId="256"/>
        </pc:sldMkLst>
        <pc:spChg chg="mod">
          <ac:chgData name="Vanessa Helfrick Paulus" userId="31639b0a-d3f1-4131-9144-431f213b3c71" providerId="ADAL" clId="{0831DF52-28AD-4A77-93D1-000551BAABE8}" dt="2022-05-25T21:11:43.381" v="120" actId="1076"/>
          <ac:spMkLst>
            <pc:docMk/>
            <pc:sldMk cId="4081440341" sldId="256"/>
            <ac:spMk id="2" creationId="{43F4211D-871B-4EAA-911B-302243E4AFC9}"/>
          </ac:spMkLst>
        </pc:spChg>
        <pc:spChg chg="mod">
          <ac:chgData name="Vanessa Helfrick Paulus" userId="31639b0a-d3f1-4131-9144-431f213b3c71" providerId="ADAL" clId="{0831DF52-28AD-4A77-93D1-000551BAABE8}" dt="2022-05-25T21:11:47.189" v="121" actId="1076"/>
          <ac:spMkLst>
            <pc:docMk/>
            <pc:sldMk cId="4081440341" sldId="256"/>
            <ac:spMk id="3" creationId="{DC466C30-396D-431D-98F0-18BE8638A6F3}"/>
          </ac:spMkLst>
        </pc:spChg>
      </pc:sldChg>
      <pc:sldChg chg="modSp mod">
        <pc:chgData name="Vanessa Helfrick Paulus" userId="31639b0a-d3f1-4131-9144-431f213b3c71" providerId="ADAL" clId="{0831DF52-28AD-4A77-93D1-000551BAABE8}" dt="2022-05-25T21:12:00.739" v="122" actId="1076"/>
        <pc:sldMkLst>
          <pc:docMk/>
          <pc:sldMk cId="1339989012" sldId="261"/>
        </pc:sldMkLst>
        <pc:spChg chg="mod">
          <ac:chgData name="Vanessa Helfrick Paulus" userId="31639b0a-d3f1-4131-9144-431f213b3c71" providerId="ADAL" clId="{0831DF52-28AD-4A77-93D1-000551BAABE8}" dt="2022-05-25T21:12:00.739" v="122" actId="1076"/>
          <ac:spMkLst>
            <pc:docMk/>
            <pc:sldMk cId="1339989012" sldId="261"/>
            <ac:spMk id="2" creationId="{3E3EB2BC-7D22-415A-AFD8-6CD4E8F0E14C}"/>
          </ac:spMkLst>
        </pc:spChg>
      </pc:sldChg>
      <pc:sldMasterChg chg="modSldLayout">
        <pc:chgData name="Vanessa Helfrick Paulus" userId="31639b0a-d3f1-4131-9144-431f213b3c71" providerId="ADAL" clId="{0831DF52-28AD-4A77-93D1-000551BAABE8}" dt="2022-05-25T21:11:29.638" v="119" actId="1076"/>
        <pc:sldMasterMkLst>
          <pc:docMk/>
          <pc:sldMasterMk cId="3480813256" sldId="2147483660"/>
        </pc:sldMasterMkLst>
        <pc:sldLayoutChg chg="addSp delSp modSp mod setBg">
          <pc:chgData name="Vanessa Helfrick Paulus" userId="31639b0a-d3f1-4131-9144-431f213b3c71" providerId="ADAL" clId="{0831DF52-28AD-4A77-93D1-000551BAABE8}" dt="2022-05-25T21:11:29.638" v="119" actId="1076"/>
          <pc:sldLayoutMkLst>
            <pc:docMk/>
            <pc:sldMasterMk cId="3480813256" sldId="2147483660"/>
            <pc:sldLayoutMk cId="4086629170" sldId="2147483661"/>
          </pc:sldLayoutMkLst>
          <pc:picChg chg="add mod ord">
            <ac:chgData name="Vanessa Helfrick Paulus" userId="31639b0a-d3f1-4131-9144-431f213b3c71" providerId="ADAL" clId="{0831DF52-28AD-4A77-93D1-000551BAABE8}" dt="2022-05-25T21:11:29.638" v="119" actId="1076"/>
            <ac:picMkLst>
              <pc:docMk/>
              <pc:sldMasterMk cId="3480813256" sldId="2147483660"/>
              <pc:sldLayoutMk cId="4086629170" sldId="2147483661"/>
              <ac:picMk id="9" creationId="{0284A631-D1C4-3C84-EE35-B19184F66A1B}"/>
            </ac:picMkLst>
          </pc:picChg>
          <pc:picChg chg="del">
            <ac:chgData name="Vanessa Helfrick Paulus" userId="31639b0a-d3f1-4131-9144-431f213b3c71" providerId="ADAL" clId="{0831DF52-28AD-4A77-93D1-000551BAABE8}" dt="2022-05-25T21:08:24.270" v="0" actId="478"/>
            <ac:picMkLst>
              <pc:docMk/>
              <pc:sldMasterMk cId="3480813256" sldId="2147483660"/>
              <pc:sldLayoutMk cId="4086629170" sldId="2147483661"/>
              <ac:picMk id="10" creationId="{50308068-C0BE-4435-868E-09F95D5A94F2}"/>
            </ac:picMkLst>
          </pc:picChg>
        </pc:sldLayoutChg>
      </pc:sldMasterChg>
    </pc:docChg>
  </pc:docChgLst>
  <pc:docChgLst>
    <pc:chgData name="Kathrynanne Powell" userId="2b8ac1fc-e5e4-4cc9-b391-42a00bbeb61e" providerId="ADAL" clId="{C5DE0FD4-6A87-488C-B19A-C441A7DE1D24}"/>
    <pc:docChg chg="custSel modSld">
      <pc:chgData name="Kathrynanne Powell" userId="2b8ac1fc-e5e4-4cc9-b391-42a00bbeb61e" providerId="ADAL" clId="{C5DE0FD4-6A87-488C-B19A-C441A7DE1D24}" dt="2021-06-17T16:44:27.165" v="230" actId="20577"/>
      <pc:docMkLst>
        <pc:docMk/>
      </pc:docMkLst>
      <pc:sldChg chg="modNotesTx">
        <pc:chgData name="Kathrynanne Powell" userId="2b8ac1fc-e5e4-4cc9-b391-42a00bbeb61e" providerId="ADAL" clId="{C5DE0FD4-6A87-488C-B19A-C441A7DE1D24}" dt="2021-06-17T16:44:27.165" v="230" actId="20577"/>
        <pc:sldMkLst>
          <pc:docMk/>
          <pc:sldMk cId="1372674579" sldId="27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73733-D8DB-4F40-966C-16F1E7CB27A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636F9834-CC31-476B-893B-DEF648DA710C}">
      <dgm:prSet phldrT="[Text]"/>
      <dgm:spPr/>
      <dgm:t>
        <a:bodyPr/>
        <a:lstStyle/>
        <a:p>
          <a:pPr>
            <a:buFont typeface="+mj-lt"/>
            <a:buAutoNum type="arabicPeriod"/>
          </a:pPr>
          <a:r>
            <a:rPr lang="en-US" dirty="0"/>
            <a:t>Include in planning process</a:t>
          </a:r>
        </a:p>
      </dgm:t>
    </dgm:pt>
    <dgm:pt modelId="{E7649041-C9B3-423D-B873-0C96D3A1BF29}" type="parTrans" cxnId="{B76DE59E-69B4-4A13-A563-9AB03006259C}">
      <dgm:prSet/>
      <dgm:spPr/>
      <dgm:t>
        <a:bodyPr/>
        <a:lstStyle/>
        <a:p>
          <a:endParaRPr lang="en-US"/>
        </a:p>
      </dgm:t>
    </dgm:pt>
    <dgm:pt modelId="{BBD5CA11-E36F-4D8B-B118-FB78ACA92979}" type="sibTrans" cxnId="{B76DE59E-69B4-4A13-A563-9AB03006259C}">
      <dgm:prSet/>
      <dgm:spPr/>
      <dgm:t>
        <a:bodyPr/>
        <a:lstStyle/>
        <a:p>
          <a:endParaRPr lang="en-US"/>
        </a:p>
      </dgm:t>
    </dgm:pt>
    <dgm:pt modelId="{8D0F5CD2-5634-4EEC-959B-BED1A5B54192}">
      <dgm:prSet/>
      <dgm:spPr/>
      <dgm:t>
        <a:bodyPr/>
        <a:lstStyle/>
        <a:p>
          <a:r>
            <a:rPr lang="en-US" dirty="0"/>
            <a:t>Giving tasks</a:t>
          </a:r>
        </a:p>
      </dgm:t>
    </dgm:pt>
    <dgm:pt modelId="{20573145-17E4-4FBA-8035-3B9B46BFD1B8}" type="parTrans" cxnId="{FA3FD8DC-B8ED-4C26-83B7-1F614DE61B12}">
      <dgm:prSet/>
      <dgm:spPr/>
      <dgm:t>
        <a:bodyPr/>
        <a:lstStyle/>
        <a:p>
          <a:endParaRPr lang="en-US"/>
        </a:p>
      </dgm:t>
    </dgm:pt>
    <dgm:pt modelId="{9423CDEE-C150-4CEB-933F-980AB6E2F163}" type="sibTrans" cxnId="{FA3FD8DC-B8ED-4C26-83B7-1F614DE61B12}">
      <dgm:prSet/>
      <dgm:spPr/>
      <dgm:t>
        <a:bodyPr/>
        <a:lstStyle/>
        <a:p>
          <a:endParaRPr lang="en-US"/>
        </a:p>
      </dgm:t>
    </dgm:pt>
    <dgm:pt modelId="{0031176B-4CFE-4545-B7B0-3F5448F9CA06}">
      <dgm:prSet/>
      <dgm:spPr/>
      <dgm:t>
        <a:bodyPr/>
        <a:lstStyle/>
        <a:p>
          <a:r>
            <a:rPr lang="en-US" dirty="0"/>
            <a:t>Asking for support</a:t>
          </a:r>
        </a:p>
      </dgm:t>
    </dgm:pt>
    <dgm:pt modelId="{CA4BE4A9-B015-41BB-886F-D56B6295D535}" type="parTrans" cxnId="{FDB8517F-5EA5-4ED5-AFBA-20893202D7A9}">
      <dgm:prSet/>
      <dgm:spPr/>
      <dgm:t>
        <a:bodyPr/>
        <a:lstStyle/>
        <a:p>
          <a:endParaRPr lang="en-US"/>
        </a:p>
      </dgm:t>
    </dgm:pt>
    <dgm:pt modelId="{A44FBCDA-3F45-4917-98AA-1CF952E60CC0}" type="sibTrans" cxnId="{FDB8517F-5EA5-4ED5-AFBA-20893202D7A9}">
      <dgm:prSet/>
      <dgm:spPr/>
      <dgm:t>
        <a:bodyPr/>
        <a:lstStyle/>
        <a:p>
          <a:endParaRPr lang="en-US"/>
        </a:p>
      </dgm:t>
    </dgm:pt>
    <dgm:pt modelId="{9E76EA30-BE0C-4197-B231-9326F0BD7796}" type="pres">
      <dgm:prSet presAssocID="{0C573733-D8DB-4F40-966C-16F1E7CB27A3}" presName="Name0" presStyleCnt="0">
        <dgm:presLayoutVars>
          <dgm:chMax val="7"/>
          <dgm:chPref val="7"/>
          <dgm:dir/>
        </dgm:presLayoutVars>
      </dgm:prSet>
      <dgm:spPr/>
    </dgm:pt>
    <dgm:pt modelId="{0B99F588-1F8B-4456-82AB-476AEC42EE27}" type="pres">
      <dgm:prSet presAssocID="{0C573733-D8DB-4F40-966C-16F1E7CB27A3}" presName="Name1" presStyleCnt="0"/>
      <dgm:spPr/>
    </dgm:pt>
    <dgm:pt modelId="{B0B3FC29-85CE-408A-A0B5-FC7B27067473}" type="pres">
      <dgm:prSet presAssocID="{0C573733-D8DB-4F40-966C-16F1E7CB27A3}" presName="cycle" presStyleCnt="0"/>
      <dgm:spPr/>
    </dgm:pt>
    <dgm:pt modelId="{3EFA6412-6DC0-473F-B2C9-B417A43E43C2}" type="pres">
      <dgm:prSet presAssocID="{0C573733-D8DB-4F40-966C-16F1E7CB27A3}" presName="srcNode" presStyleLbl="node1" presStyleIdx="0" presStyleCnt="3"/>
      <dgm:spPr/>
    </dgm:pt>
    <dgm:pt modelId="{43F3F745-79BF-475D-A39B-6F9EB7F12609}" type="pres">
      <dgm:prSet presAssocID="{0C573733-D8DB-4F40-966C-16F1E7CB27A3}" presName="conn" presStyleLbl="parChTrans1D2" presStyleIdx="0" presStyleCnt="1"/>
      <dgm:spPr/>
    </dgm:pt>
    <dgm:pt modelId="{940E7F56-56FE-4AF8-8FD8-C56D20566E2F}" type="pres">
      <dgm:prSet presAssocID="{0C573733-D8DB-4F40-966C-16F1E7CB27A3}" presName="extraNode" presStyleLbl="node1" presStyleIdx="0" presStyleCnt="3"/>
      <dgm:spPr/>
    </dgm:pt>
    <dgm:pt modelId="{D4A2CE7F-CC7E-4E4B-82E4-6AE4B8A04159}" type="pres">
      <dgm:prSet presAssocID="{0C573733-D8DB-4F40-966C-16F1E7CB27A3}" presName="dstNode" presStyleLbl="node1" presStyleIdx="0" presStyleCnt="3"/>
      <dgm:spPr/>
    </dgm:pt>
    <dgm:pt modelId="{74AC1260-1A60-4782-8D45-E12A48CACF0D}" type="pres">
      <dgm:prSet presAssocID="{636F9834-CC31-476B-893B-DEF648DA710C}" presName="text_1" presStyleLbl="node1" presStyleIdx="0" presStyleCnt="3">
        <dgm:presLayoutVars>
          <dgm:bulletEnabled val="1"/>
        </dgm:presLayoutVars>
      </dgm:prSet>
      <dgm:spPr/>
    </dgm:pt>
    <dgm:pt modelId="{D85F8965-EF0C-468E-8CE2-9937013AACFC}" type="pres">
      <dgm:prSet presAssocID="{636F9834-CC31-476B-893B-DEF648DA710C}" presName="accent_1" presStyleCnt="0"/>
      <dgm:spPr/>
    </dgm:pt>
    <dgm:pt modelId="{6BA42EAA-3731-46CA-BA19-2F5192C13C44}" type="pres">
      <dgm:prSet presAssocID="{636F9834-CC31-476B-893B-DEF648DA710C}" presName="accentRepeatNode" presStyleLbl="solidFgAcc1" presStyleIdx="0" presStyleCnt="3"/>
      <dgm:spPr>
        <a:solidFill>
          <a:schemeClr val="tx2">
            <a:lumMod val="40000"/>
            <a:lumOff val="60000"/>
          </a:schemeClr>
        </a:solidFill>
      </dgm:spPr>
    </dgm:pt>
    <dgm:pt modelId="{F1DEFD92-A0F3-4006-B819-B9F002762065}" type="pres">
      <dgm:prSet presAssocID="{8D0F5CD2-5634-4EEC-959B-BED1A5B54192}" presName="text_2" presStyleLbl="node1" presStyleIdx="1" presStyleCnt="3">
        <dgm:presLayoutVars>
          <dgm:bulletEnabled val="1"/>
        </dgm:presLayoutVars>
      </dgm:prSet>
      <dgm:spPr/>
    </dgm:pt>
    <dgm:pt modelId="{C2683367-E6F4-406B-94F3-A24C971EEFBF}" type="pres">
      <dgm:prSet presAssocID="{8D0F5CD2-5634-4EEC-959B-BED1A5B54192}" presName="accent_2" presStyleCnt="0"/>
      <dgm:spPr/>
    </dgm:pt>
    <dgm:pt modelId="{7819C0C0-590B-4394-B1B0-C9A48F527A40}" type="pres">
      <dgm:prSet presAssocID="{8D0F5CD2-5634-4EEC-959B-BED1A5B54192}" presName="accentRepeatNode" presStyleLbl="solidFgAcc1" presStyleIdx="1" presStyleCnt="3"/>
      <dgm:spPr>
        <a:solidFill>
          <a:schemeClr val="tx2">
            <a:lumMod val="40000"/>
            <a:lumOff val="60000"/>
          </a:schemeClr>
        </a:solidFill>
      </dgm:spPr>
    </dgm:pt>
    <dgm:pt modelId="{14D9FE03-D9A1-40D1-92A9-0EB275C4E33F}" type="pres">
      <dgm:prSet presAssocID="{0031176B-4CFE-4545-B7B0-3F5448F9CA06}" presName="text_3" presStyleLbl="node1" presStyleIdx="2" presStyleCnt="3">
        <dgm:presLayoutVars>
          <dgm:bulletEnabled val="1"/>
        </dgm:presLayoutVars>
      </dgm:prSet>
      <dgm:spPr/>
    </dgm:pt>
    <dgm:pt modelId="{F5E68CBC-13E6-4099-927D-51CCE98FE21D}" type="pres">
      <dgm:prSet presAssocID="{0031176B-4CFE-4545-B7B0-3F5448F9CA06}" presName="accent_3" presStyleCnt="0"/>
      <dgm:spPr/>
    </dgm:pt>
    <dgm:pt modelId="{F863DD37-7552-4975-B67F-273F887B3107}" type="pres">
      <dgm:prSet presAssocID="{0031176B-4CFE-4545-B7B0-3F5448F9CA06}" presName="accentRepeatNode" presStyleLbl="solidFgAcc1" presStyleIdx="2" presStyleCnt="3"/>
      <dgm:spPr>
        <a:solidFill>
          <a:schemeClr val="tx2">
            <a:lumMod val="40000"/>
            <a:lumOff val="60000"/>
          </a:schemeClr>
        </a:solidFill>
      </dgm:spPr>
    </dgm:pt>
  </dgm:ptLst>
  <dgm:cxnLst>
    <dgm:cxn modelId="{F8874430-F788-43DB-8091-3526ECB40E5A}" type="presOf" srcId="{0C573733-D8DB-4F40-966C-16F1E7CB27A3}" destId="{9E76EA30-BE0C-4197-B231-9326F0BD7796}" srcOrd="0" destOrd="0" presId="urn:microsoft.com/office/officeart/2008/layout/VerticalCurvedList"/>
    <dgm:cxn modelId="{FDB8517F-5EA5-4ED5-AFBA-20893202D7A9}" srcId="{0C573733-D8DB-4F40-966C-16F1E7CB27A3}" destId="{0031176B-4CFE-4545-B7B0-3F5448F9CA06}" srcOrd="2" destOrd="0" parTransId="{CA4BE4A9-B015-41BB-886F-D56B6295D535}" sibTransId="{A44FBCDA-3F45-4917-98AA-1CF952E60CC0}"/>
    <dgm:cxn modelId="{2A93FA8A-DA37-4700-B349-D56B080204BA}" type="presOf" srcId="{0031176B-4CFE-4545-B7B0-3F5448F9CA06}" destId="{14D9FE03-D9A1-40D1-92A9-0EB275C4E33F}" srcOrd="0" destOrd="0" presId="urn:microsoft.com/office/officeart/2008/layout/VerticalCurvedList"/>
    <dgm:cxn modelId="{686B7298-DE4F-4B2D-B8F5-EF4E1785B30F}" type="presOf" srcId="{BBD5CA11-E36F-4D8B-B118-FB78ACA92979}" destId="{43F3F745-79BF-475D-A39B-6F9EB7F12609}" srcOrd="0" destOrd="0" presId="urn:microsoft.com/office/officeart/2008/layout/VerticalCurvedList"/>
    <dgm:cxn modelId="{B76DE59E-69B4-4A13-A563-9AB03006259C}" srcId="{0C573733-D8DB-4F40-966C-16F1E7CB27A3}" destId="{636F9834-CC31-476B-893B-DEF648DA710C}" srcOrd="0" destOrd="0" parTransId="{E7649041-C9B3-423D-B873-0C96D3A1BF29}" sibTransId="{BBD5CA11-E36F-4D8B-B118-FB78ACA92979}"/>
    <dgm:cxn modelId="{052994B2-5352-48C1-AC3B-6587EB94B2FF}" type="presOf" srcId="{636F9834-CC31-476B-893B-DEF648DA710C}" destId="{74AC1260-1A60-4782-8D45-E12A48CACF0D}" srcOrd="0" destOrd="0" presId="urn:microsoft.com/office/officeart/2008/layout/VerticalCurvedList"/>
    <dgm:cxn modelId="{9224A2BB-73C6-4E66-AAC4-0FB6050977F5}" type="presOf" srcId="{8D0F5CD2-5634-4EEC-959B-BED1A5B54192}" destId="{F1DEFD92-A0F3-4006-B819-B9F002762065}" srcOrd="0" destOrd="0" presId="urn:microsoft.com/office/officeart/2008/layout/VerticalCurvedList"/>
    <dgm:cxn modelId="{FA3FD8DC-B8ED-4C26-83B7-1F614DE61B12}" srcId="{0C573733-D8DB-4F40-966C-16F1E7CB27A3}" destId="{8D0F5CD2-5634-4EEC-959B-BED1A5B54192}" srcOrd="1" destOrd="0" parTransId="{20573145-17E4-4FBA-8035-3B9B46BFD1B8}" sibTransId="{9423CDEE-C150-4CEB-933F-980AB6E2F163}"/>
    <dgm:cxn modelId="{D74BAEAB-D1C7-4EB5-8D06-E31A728B643C}" type="presParOf" srcId="{9E76EA30-BE0C-4197-B231-9326F0BD7796}" destId="{0B99F588-1F8B-4456-82AB-476AEC42EE27}" srcOrd="0" destOrd="0" presId="urn:microsoft.com/office/officeart/2008/layout/VerticalCurvedList"/>
    <dgm:cxn modelId="{49F1986A-7C12-4F8E-AA52-ED37AC123129}" type="presParOf" srcId="{0B99F588-1F8B-4456-82AB-476AEC42EE27}" destId="{B0B3FC29-85CE-408A-A0B5-FC7B27067473}" srcOrd="0" destOrd="0" presId="urn:microsoft.com/office/officeart/2008/layout/VerticalCurvedList"/>
    <dgm:cxn modelId="{88DBD29B-17B2-4849-8CC8-E57EE0CFEEE5}" type="presParOf" srcId="{B0B3FC29-85CE-408A-A0B5-FC7B27067473}" destId="{3EFA6412-6DC0-473F-B2C9-B417A43E43C2}" srcOrd="0" destOrd="0" presId="urn:microsoft.com/office/officeart/2008/layout/VerticalCurvedList"/>
    <dgm:cxn modelId="{C44493C2-41D9-46B7-A49B-DE6F57CFF46A}" type="presParOf" srcId="{B0B3FC29-85CE-408A-A0B5-FC7B27067473}" destId="{43F3F745-79BF-475D-A39B-6F9EB7F12609}" srcOrd="1" destOrd="0" presId="urn:microsoft.com/office/officeart/2008/layout/VerticalCurvedList"/>
    <dgm:cxn modelId="{4167FA5C-5272-4463-9DA9-766AE7D11C52}" type="presParOf" srcId="{B0B3FC29-85CE-408A-A0B5-FC7B27067473}" destId="{940E7F56-56FE-4AF8-8FD8-C56D20566E2F}" srcOrd="2" destOrd="0" presId="urn:microsoft.com/office/officeart/2008/layout/VerticalCurvedList"/>
    <dgm:cxn modelId="{44B83F92-9E95-4491-947F-3ECC27FD72FB}" type="presParOf" srcId="{B0B3FC29-85CE-408A-A0B5-FC7B27067473}" destId="{D4A2CE7F-CC7E-4E4B-82E4-6AE4B8A04159}" srcOrd="3" destOrd="0" presId="urn:microsoft.com/office/officeart/2008/layout/VerticalCurvedList"/>
    <dgm:cxn modelId="{B1F657AD-8839-4944-933A-352170CF5D52}" type="presParOf" srcId="{0B99F588-1F8B-4456-82AB-476AEC42EE27}" destId="{74AC1260-1A60-4782-8D45-E12A48CACF0D}" srcOrd="1" destOrd="0" presId="urn:microsoft.com/office/officeart/2008/layout/VerticalCurvedList"/>
    <dgm:cxn modelId="{E1C5DE01-86F7-49AE-9CA5-EC7DAFA7E2E8}" type="presParOf" srcId="{0B99F588-1F8B-4456-82AB-476AEC42EE27}" destId="{D85F8965-EF0C-468E-8CE2-9937013AACFC}" srcOrd="2" destOrd="0" presId="urn:microsoft.com/office/officeart/2008/layout/VerticalCurvedList"/>
    <dgm:cxn modelId="{6C086263-6F70-45B9-90D6-ACF656DDEE73}" type="presParOf" srcId="{D85F8965-EF0C-468E-8CE2-9937013AACFC}" destId="{6BA42EAA-3731-46CA-BA19-2F5192C13C44}" srcOrd="0" destOrd="0" presId="urn:microsoft.com/office/officeart/2008/layout/VerticalCurvedList"/>
    <dgm:cxn modelId="{C066909F-C3E0-4E70-8B63-88277614448C}" type="presParOf" srcId="{0B99F588-1F8B-4456-82AB-476AEC42EE27}" destId="{F1DEFD92-A0F3-4006-B819-B9F002762065}" srcOrd="3" destOrd="0" presId="urn:microsoft.com/office/officeart/2008/layout/VerticalCurvedList"/>
    <dgm:cxn modelId="{AAC4B035-5FDC-43A3-BD02-95B9151B66B8}" type="presParOf" srcId="{0B99F588-1F8B-4456-82AB-476AEC42EE27}" destId="{C2683367-E6F4-406B-94F3-A24C971EEFBF}" srcOrd="4" destOrd="0" presId="urn:microsoft.com/office/officeart/2008/layout/VerticalCurvedList"/>
    <dgm:cxn modelId="{D2CF9CB8-6FA8-4AF0-B82B-1B93365588AC}" type="presParOf" srcId="{C2683367-E6F4-406B-94F3-A24C971EEFBF}" destId="{7819C0C0-590B-4394-B1B0-C9A48F527A40}" srcOrd="0" destOrd="0" presId="urn:microsoft.com/office/officeart/2008/layout/VerticalCurvedList"/>
    <dgm:cxn modelId="{34195B00-F42E-4208-9138-7D1FA3F1F16B}" type="presParOf" srcId="{0B99F588-1F8B-4456-82AB-476AEC42EE27}" destId="{14D9FE03-D9A1-40D1-92A9-0EB275C4E33F}" srcOrd="5" destOrd="0" presId="urn:microsoft.com/office/officeart/2008/layout/VerticalCurvedList"/>
    <dgm:cxn modelId="{FD476228-3011-4EB8-9861-E1247DEE7356}" type="presParOf" srcId="{0B99F588-1F8B-4456-82AB-476AEC42EE27}" destId="{F5E68CBC-13E6-4099-927D-51CCE98FE21D}" srcOrd="6" destOrd="0" presId="urn:microsoft.com/office/officeart/2008/layout/VerticalCurvedList"/>
    <dgm:cxn modelId="{DEF91183-0E9F-49F7-94FA-E21D627D9B92}" type="presParOf" srcId="{F5E68CBC-13E6-4099-927D-51CCE98FE21D}" destId="{F863DD37-7552-4975-B67F-273F887B31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3F745-79BF-475D-A39B-6F9EB7F12609}">
      <dsp:nvSpPr>
        <dsp:cNvPr id="0" name=""/>
        <dsp:cNvSpPr/>
      </dsp:nvSpPr>
      <dsp:spPr>
        <a:xfrm>
          <a:off x="-4005927" y="-614954"/>
          <a:ext cx="4773829" cy="4773829"/>
        </a:xfrm>
        <a:prstGeom prst="blockArc">
          <a:avLst>
            <a:gd name="adj1" fmla="val 18900000"/>
            <a:gd name="adj2" fmla="val 2700000"/>
            <a:gd name="adj3" fmla="val 4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C1260-1A60-4782-8D45-E12A48CACF0D}">
      <dsp:nvSpPr>
        <dsp:cNvPr id="0" name=""/>
        <dsp:cNvSpPr/>
      </dsp:nvSpPr>
      <dsp:spPr>
        <a:xfrm>
          <a:off x="493829" y="354392"/>
          <a:ext cx="10402181" cy="7087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597" tIns="93980" rIns="93980" bIns="93980" numCol="1" spcCol="1270" anchor="ctr" anchorCtr="0">
          <a:noAutofit/>
        </a:bodyPr>
        <a:lstStyle/>
        <a:p>
          <a:pPr marL="0" lvl="0" indent="0" algn="l" defTabSz="1644650">
            <a:lnSpc>
              <a:spcPct val="90000"/>
            </a:lnSpc>
            <a:spcBef>
              <a:spcPct val="0"/>
            </a:spcBef>
            <a:spcAft>
              <a:spcPct val="35000"/>
            </a:spcAft>
            <a:buFont typeface="+mj-lt"/>
            <a:buNone/>
          </a:pPr>
          <a:r>
            <a:rPr lang="en-US" sz="3700" kern="1200" dirty="0"/>
            <a:t>Include in planning process</a:t>
          </a:r>
        </a:p>
      </dsp:txBody>
      <dsp:txXfrm>
        <a:off x="493829" y="354392"/>
        <a:ext cx="10402181" cy="708784"/>
      </dsp:txXfrm>
    </dsp:sp>
    <dsp:sp modelId="{6BA42EAA-3731-46CA-BA19-2F5192C13C44}">
      <dsp:nvSpPr>
        <dsp:cNvPr id="0" name=""/>
        <dsp:cNvSpPr/>
      </dsp:nvSpPr>
      <dsp:spPr>
        <a:xfrm>
          <a:off x="50839" y="265794"/>
          <a:ext cx="885980" cy="885980"/>
        </a:xfrm>
        <a:prstGeom prst="ellipse">
          <a:avLst/>
        </a:prstGeom>
        <a:solidFill>
          <a:schemeClr val="tx2">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EFD92-A0F3-4006-B819-B9F002762065}">
      <dsp:nvSpPr>
        <dsp:cNvPr id="0" name=""/>
        <dsp:cNvSpPr/>
      </dsp:nvSpPr>
      <dsp:spPr>
        <a:xfrm>
          <a:off x="751472" y="1417568"/>
          <a:ext cx="10144538" cy="7087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597"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t>Giving tasks</a:t>
          </a:r>
        </a:p>
      </dsp:txBody>
      <dsp:txXfrm>
        <a:off x="751472" y="1417568"/>
        <a:ext cx="10144538" cy="708784"/>
      </dsp:txXfrm>
    </dsp:sp>
    <dsp:sp modelId="{7819C0C0-590B-4394-B1B0-C9A48F527A40}">
      <dsp:nvSpPr>
        <dsp:cNvPr id="0" name=""/>
        <dsp:cNvSpPr/>
      </dsp:nvSpPr>
      <dsp:spPr>
        <a:xfrm>
          <a:off x="308482" y="1328970"/>
          <a:ext cx="885980" cy="885980"/>
        </a:xfrm>
        <a:prstGeom prst="ellipse">
          <a:avLst/>
        </a:prstGeom>
        <a:solidFill>
          <a:schemeClr val="tx2">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9FE03-D9A1-40D1-92A9-0EB275C4E33F}">
      <dsp:nvSpPr>
        <dsp:cNvPr id="0" name=""/>
        <dsp:cNvSpPr/>
      </dsp:nvSpPr>
      <dsp:spPr>
        <a:xfrm>
          <a:off x="493829" y="2480744"/>
          <a:ext cx="10402181" cy="7087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597"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t>Asking for support</a:t>
          </a:r>
        </a:p>
      </dsp:txBody>
      <dsp:txXfrm>
        <a:off x="493829" y="2480744"/>
        <a:ext cx="10402181" cy="708784"/>
      </dsp:txXfrm>
    </dsp:sp>
    <dsp:sp modelId="{F863DD37-7552-4975-B67F-273F887B3107}">
      <dsp:nvSpPr>
        <dsp:cNvPr id="0" name=""/>
        <dsp:cNvSpPr/>
      </dsp:nvSpPr>
      <dsp:spPr>
        <a:xfrm>
          <a:off x="50839" y="2392146"/>
          <a:ext cx="885980" cy="885980"/>
        </a:xfrm>
        <a:prstGeom prst="ellipse">
          <a:avLst/>
        </a:prstGeom>
        <a:solidFill>
          <a:schemeClr val="tx2">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We are gathered here today to discuss information about how to prepare a safe home for a baby. Whether you or someone you know is getting their home ready for a new baby, there are a lot of things to consider and can often be more challenging of a process than what is expected. As such, the Maternal Health Network of San Bernardino County worked together with subject matter experts in San Bernardino County to identify what the three most important things families need to know about preparing a safe home for your baby. This information was used to inform this presentation today. </a:t>
            </a:r>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22719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three most important things to know about preparing a safe home for baby, let’s discuss what we have learned and consider how this information applies to your specific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be paired with another individual here today.  Take about one minute each to share what was the most important idea you learned during this presentation.</a:t>
            </a:r>
          </a:p>
          <a:p>
            <a:endParaRPr lang="en-US" dirty="0"/>
          </a:p>
          <a:p>
            <a:r>
              <a:rPr lang="en-US" dirty="0"/>
              <a:t>You may consider leaning on your personal experience with preparing your home and what barriers you face(d), or what resources you would like to know more about. </a:t>
            </a:r>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136925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come back together as a group and chat briefly about what you learned today.  Was there anything you learned that was a surprise?</a:t>
            </a:r>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leave today, I want you to take a moment to identify at least one person (could be a family member, a friend, or one of the resources we discussed earlier) that you would reach out to if you needed help with preparing your home.</a:t>
            </a:r>
          </a:p>
        </p:txBody>
      </p:sp>
      <p:sp>
        <p:nvSpPr>
          <p:cNvPr id="4" name="Slide Number Placeholder 3"/>
          <p:cNvSpPr>
            <a:spLocks noGrp="1"/>
          </p:cNvSpPr>
          <p:nvPr>
            <p:ph type="sldNum" sz="quarter" idx="5"/>
          </p:nvPr>
        </p:nvSpPr>
        <p:spPr/>
        <p:txBody>
          <a:bodyPr/>
          <a:lstStyle/>
          <a:p>
            <a:fld id="{9C1AD4F3-D7BA-4A83-ADEA-33055041BE18}" type="slidenum">
              <a:rPr lang="en-US" smtClean="0"/>
              <a:t>13</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love to hear from you now. We have about 5 minutes for questions. Please feel free to pose your question to the group and I will do my best to respond.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28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spending time with me today! </a:t>
            </a:r>
          </a:p>
          <a:p>
            <a:endParaRPr lang="en-US" dirty="0"/>
          </a:p>
          <a:p>
            <a:r>
              <a:rPr lang="en-US" dirty="0"/>
              <a:t>This presentation was developed in partnership with the Maternal Health Network of San Bernardino County, a collaborative committed to supporting families before, during, and after pregnancy. If you would like to learn more about the Maternal Health Network, please visit their website at www.maternalhealthnetworksb.com. </a:t>
            </a:r>
          </a:p>
        </p:txBody>
      </p:sp>
      <p:sp>
        <p:nvSpPr>
          <p:cNvPr id="4" name="Slide Number Placeholder 3"/>
          <p:cNvSpPr>
            <a:spLocks noGrp="1"/>
          </p:cNvSpPr>
          <p:nvPr>
            <p:ph type="sldNum" sz="quarter" idx="5"/>
          </p:nvPr>
        </p:nvSpPr>
        <p:spPr/>
        <p:txBody>
          <a:bodyPr/>
          <a:lstStyle/>
          <a:p>
            <a:fld id="{9C1AD4F3-D7BA-4A83-ADEA-33055041BE18}" type="slidenum">
              <a:rPr lang="en-US" smtClean="0"/>
              <a:t>15</a:t>
            </a:fld>
            <a:endParaRPr lang="en-US"/>
          </a:p>
        </p:txBody>
      </p:sp>
    </p:spTree>
    <p:extLst>
      <p:ext uri="{BB962C8B-B14F-4D97-AF65-F5344CB8AC3E}">
        <p14:creationId xmlns:p14="http://schemas.microsoft.com/office/powerpoint/2010/main" val="191795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[INSERT NAME] and I am a representative of [INSERT ORGANIZATION] and have worked in partnership with the Maternal Health Network to provide this information for you today. </a:t>
            </a:r>
          </a:p>
          <a:p>
            <a:endParaRPr lang="en-US" dirty="0"/>
          </a:p>
          <a:p>
            <a:r>
              <a:rPr lang="en-US" dirty="0">
                <a:highlight>
                  <a:srgbClr val="FFFF00"/>
                </a:highlight>
              </a:rPr>
              <a:t>[INSERT ANY BACKGROUND INFORMATION YOU THINK IS HELPFUL FOR THE PARTICIPANTS TO UNDERSTAND ABOUT YOU]</a:t>
            </a:r>
          </a:p>
          <a:p>
            <a:endParaRPr lang="en-US" dirty="0">
              <a:highlight>
                <a:srgbClr val="FFFF00"/>
              </a:highlight>
            </a:endParaRPr>
          </a:p>
          <a:p>
            <a:pPr marL="171450" indent="-171450">
              <a:buFontTx/>
              <a:buChar char="-"/>
            </a:pPr>
            <a:r>
              <a:rPr lang="en-US" b="1" dirty="0">
                <a:highlight>
                  <a:srgbClr val="FFFF00"/>
                </a:highlight>
              </a:rPr>
              <a:t>IF TIME ALLOWS – </a:t>
            </a:r>
            <a:endParaRPr lang="en-US" dirty="0">
              <a:highlight>
                <a:srgbClr val="FFFF00"/>
              </a:highlight>
            </a:endParaRPr>
          </a:p>
          <a:p>
            <a:pPr marL="0" indent="0">
              <a:buFontTx/>
              <a:buNone/>
            </a:pPr>
            <a:r>
              <a:rPr lang="en-US" dirty="0">
                <a:highlight>
                  <a:srgbClr val="FFFF00"/>
                </a:highlight>
              </a:rPr>
              <a:t>I would like for everyone in the room to now turn to the person sitting next to you and introduce yourself and what you hope to get out of this presentation today (if a virtual presentation, have folks introduce themselves in the chat). </a:t>
            </a:r>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145596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subject matter experts identified the three most important things to help families prepare a safe home for babies.  These partners included:</a:t>
            </a:r>
          </a:p>
          <a:p>
            <a:pPr marL="171450" indent="-171450">
              <a:buFont typeface="Arial" panose="020B0604020202020204" pitchFamily="34" charset="0"/>
              <a:buChar char="•"/>
            </a:pPr>
            <a:r>
              <a:rPr lang="en-US" dirty="0"/>
              <a:t>The LIFT Home Visiting Program</a:t>
            </a:r>
          </a:p>
          <a:p>
            <a:pPr marL="171450" indent="-171450">
              <a:buFont typeface="Arial" panose="020B0604020202020204" pitchFamily="34" charset="0"/>
              <a:buChar char="•"/>
            </a:pPr>
            <a:r>
              <a:rPr lang="en-US" dirty="0"/>
              <a:t>The Bootcamp for Dads Program</a:t>
            </a:r>
          </a:p>
          <a:p>
            <a:pPr marL="171450" indent="-171450">
              <a:buFont typeface="Arial" panose="020B0604020202020204" pitchFamily="34" charset="0"/>
              <a:buChar char="•"/>
            </a:pPr>
            <a:r>
              <a:rPr lang="en-US" dirty="0"/>
              <a:t>The Fatherhood Involvement Coalition</a:t>
            </a:r>
          </a:p>
          <a:p>
            <a:endParaRPr lang="en-US" dirty="0"/>
          </a:p>
          <a:p>
            <a:r>
              <a:rPr lang="en-US" dirty="0"/>
              <a:t>We hope that by the end of this presentation, you will: </a:t>
            </a:r>
          </a:p>
          <a:p>
            <a:pPr marL="171450" indent="-171450">
              <a:lnSpc>
                <a:spcPct val="110000"/>
              </a:lnSpc>
              <a:spcAft>
                <a:spcPts val="1200"/>
              </a:spcAft>
              <a:buFont typeface="Arial" panose="020B0604020202020204" pitchFamily="34" charset="0"/>
              <a:buChar char="•"/>
            </a:pPr>
            <a:r>
              <a:rPr lang="en-US" sz="1200" dirty="0"/>
              <a:t>Be able to </a:t>
            </a:r>
            <a:r>
              <a:rPr lang="en-US" sz="1200" b="1" dirty="0"/>
              <a:t>plan </a:t>
            </a:r>
            <a:r>
              <a:rPr lang="en-US" sz="1200" dirty="0"/>
              <a:t>for preparing your home to be safe for a newborn</a:t>
            </a:r>
          </a:p>
          <a:p>
            <a:pPr marL="171450" indent="-171450">
              <a:lnSpc>
                <a:spcPct val="110000"/>
              </a:lnSpc>
              <a:spcAft>
                <a:spcPts val="1200"/>
              </a:spcAft>
              <a:buFont typeface="Arial" panose="020B0604020202020204" pitchFamily="34" charset="0"/>
              <a:buChar char="•"/>
            </a:pPr>
            <a:r>
              <a:rPr lang="en-US" sz="1200" dirty="0"/>
              <a:t>Prepare yourself </a:t>
            </a:r>
            <a:r>
              <a:rPr lang="en-US" sz="1200" b="1" dirty="0"/>
              <a:t>emotionally </a:t>
            </a:r>
            <a:r>
              <a:rPr lang="en-US" sz="1200" dirty="0"/>
              <a:t>for this change</a:t>
            </a:r>
          </a:p>
          <a:p>
            <a:pPr marL="171450" indent="-171450">
              <a:lnSpc>
                <a:spcPct val="110000"/>
              </a:lnSpc>
              <a:spcAft>
                <a:spcPts val="1200"/>
              </a:spcAft>
              <a:buFont typeface="Arial" panose="020B0604020202020204" pitchFamily="34" charset="0"/>
              <a:buChar char="•"/>
            </a:pPr>
            <a:r>
              <a:rPr lang="en-US" sz="1200" dirty="0"/>
              <a:t>Identify your </a:t>
            </a:r>
            <a:r>
              <a:rPr lang="en-US" sz="1200" b="1" dirty="0"/>
              <a:t>support system </a:t>
            </a:r>
            <a:r>
              <a:rPr lang="en-US" sz="1200" dirty="0"/>
              <a:t>and ways obtain support in this process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have structured our time together to first share a bit of information with you, then we will have you chat with another participant about what you have learned.  Finally, we will close our time together by offering folks the opportunity to ask questions.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Are there any questions before we get started?</a:t>
            </a:r>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preparing a safe home in anticipation of a baby, but this information has been synthesized into three main points that subject matter experts agree are the most important things families need to know about preparing your home to be safe for a baby: </a:t>
            </a:r>
          </a:p>
          <a:p>
            <a:pPr marL="171450" indent="-171450">
              <a:buFont typeface="Arial" panose="020B0604020202020204" pitchFamily="34" charset="0"/>
              <a:buChar char="•"/>
            </a:pPr>
            <a:r>
              <a:rPr lang="en-US" b="1" dirty="0"/>
              <a:t>Making a plan </a:t>
            </a:r>
            <a:r>
              <a:rPr lang="en-US" dirty="0"/>
              <a:t>– what does it take and what needs to happen?</a:t>
            </a:r>
          </a:p>
          <a:p>
            <a:pPr marL="171450" indent="-171450">
              <a:buFont typeface="Arial" panose="020B0604020202020204" pitchFamily="34" charset="0"/>
              <a:buChar char="•"/>
            </a:pPr>
            <a:r>
              <a:rPr lang="en-US" b="1" dirty="0"/>
              <a:t>Emotionally preparing</a:t>
            </a:r>
            <a:r>
              <a:rPr lang="en-US" dirty="0"/>
              <a:t> – check in with you (and your partner) about the emotional transition</a:t>
            </a:r>
          </a:p>
          <a:p>
            <a:pPr marL="171450" indent="-171450">
              <a:buFont typeface="Arial" panose="020B0604020202020204" pitchFamily="34" charset="0"/>
              <a:buChar char="•"/>
            </a:pPr>
            <a:r>
              <a:rPr lang="en-US" b="1" dirty="0"/>
              <a:t>Identifying and accessing support </a:t>
            </a:r>
            <a:r>
              <a:rPr lang="en-US" dirty="0"/>
              <a:t>– who can support you and how?</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Following our review of these three points, we will have an opportunity to discuss as a group.</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PSMT"/>
              </a:rPr>
              <a:t>Preparing a safe home involves proactive considerations that ensure the safety and wellbeing of a baby.  All families want this for their new child, but many don’t know where to start or what all is involved.  That is where a plan comes into place. Creating a plan can help a family get organized and stay focused before the baby arrives at home. </a:t>
            </a:r>
          </a:p>
          <a:p>
            <a:pPr algn="l"/>
            <a:endParaRPr lang="en-US" sz="1800" b="0" i="0" u="none" strike="noStrike" baseline="0" dirty="0">
              <a:latin typeface="TimesNewRomanPSMT"/>
            </a:endParaRPr>
          </a:p>
          <a:p>
            <a:pPr algn="l"/>
            <a:r>
              <a:rPr lang="en-US" sz="1800" b="0" i="0" u="none" strike="noStrike" baseline="0" dirty="0">
                <a:latin typeface="TimesNewRomanPSMT"/>
              </a:rPr>
              <a:t>Our subject matter experts identified what should be considered when planning for baby’s arrival home.  Let’s discuss each of these in more detail.</a:t>
            </a:r>
          </a:p>
          <a:p>
            <a:endParaRPr lang="en-US" dirty="0"/>
          </a:p>
          <a:p>
            <a:pPr algn="l"/>
            <a:r>
              <a:rPr lang="en-US" sz="1800" b="1" i="0" u="none" strike="noStrike" baseline="0" dirty="0">
                <a:latin typeface="TimesNewRomanPS-BoldMT"/>
              </a:rPr>
              <a:t>Water/Bathing Temperature: </a:t>
            </a:r>
            <a:r>
              <a:rPr lang="en-US" sz="1800" b="0" i="0" u="none" strike="noStrike" baseline="0" dirty="0">
                <a:latin typeface="TimesNewRomanPSMT"/>
              </a:rPr>
              <a:t>It is important to set water heater temperatures to nothing more than 120 degrees.</a:t>
            </a:r>
          </a:p>
          <a:p>
            <a:pPr algn="l"/>
            <a:endParaRPr lang="en-US" sz="1800" b="1" i="0" u="none" strike="noStrike" baseline="0" dirty="0">
              <a:latin typeface="TimesNewRomanPS-BoldMT"/>
            </a:endParaRPr>
          </a:p>
          <a:p>
            <a:pPr algn="l"/>
            <a:r>
              <a:rPr lang="en-US" sz="1800" b="1" i="0" u="none" strike="noStrike" baseline="0" dirty="0">
                <a:latin typeface="TimesNewRomanPS-BoldMT"/>
              </a:rPr>
              <a:t>Baby’s Crib: </a:t>
            </a:r>
            <a:r>
              <a:rPr lang="en-US" sz="1800" b="0" i="0" u="none" strike="noStrike" baseline="0" dirty="0">
                <a:latin typeface="TimesNewRomanPSMT"/>
              </a:rPr>
              <a:t>Parents/Caretakers must ensure that beddings are tightly fitted to avoid suffocation from loose sheets. Toys should be properly stored and put away after playtimes/games. Chocking hazards should be kept out of reach. Appropriate crib-rail height should be purchased and used for the baby’s age.</a:t>
            </a:r>
          </a:p>
          <a:p>
            <a:pPr algn="l"/>
            <a:endParaRPr lang="en-US" sz="1800" b="1" i="0" u="none" strike="noStrike" baseline="0" dirty="0">
              <a:latin typeface="TimesNewRomanPS-BoldMT"/>
            </a:endParaRPr>
          </a:p>
          <a:p>
            <a:pPr algn="l"/>
            <a:r>
              <a:rPr lang="en-US" sz="1800" b="1" i="0" u="none" strike="noStrike" baseline="0" dirty="0">
                <a:latin typeface="TimesNewRomanPS-BoldMT"/>
              </a:rPr>
              <a:t>Securing Bathrooms and Cabinets: </a:t>
            </a:r>
            <a:r>
              <a:rPr lang="en-US" sz="1800" b="0" i="0" u="none" strike="noStrike" baseline="0" dirty="0">
                <a:latin typeface="TimesNewRomanPSMT"/>
              </a:rPr>
              <a:t>Bathrooms are a common place for injuries at any time. Babies are usually drawn to the bathroom during exploration. Bathrooms and cabinets should be locked to avoid the ingestion of harmful materials and chemicals.</a:t>
            </a:r>
          </a:p>
          <a:p>
            <a:pPr algn="l"/>
            <a:endParaRPr lang="en-US" sz="1800" b="1" i="0" u="none" strike="noStrike" baseline="0" dirty="0">
              <a:latin typeface="TimesNewRomanPS-BoldMT"/>
            </a:endParaRPr>
          </a:p>
          <a:p>
            <a:pPr algn="l"/>
            <a:r>
              <a:rPr lang="en-US" sz="1800" b="1" i="0" u="none" strike="noStrike" baseline="0" dirty="0">
                <a:latin typeface="TimesNewRomanPS-BoldMT"/>
              </a:rPr>
              <a:t>Heavy Objects: </a:t>
            </a:r>
            <a:r>
              <a:rPr lang="en-US" sz="1800" b="0" i="0" u="none" strike="noStrike" baseline="0" dirty="0">
                <a:latin typeface="TimesNewRomanPSMT"/>
              </a:rPr>
              <a:t>Parents should be cautious with heavy objects around babies. Babies tend to pull and play around furniture, so it is advisable to keep furniture anchored to avoid injuries.</a:t>
            </a:r>
          </a:p>
          <a:p>
            <a:pPr algn="l"/>
            <a:endParaRPr lang="en-US" sz="1800" b="1" i="0" u="none" strike="noStrike" baseline="0" dirty="0">
              <a:latin typeface="TimesNewRomanPS-BoldMT"/>
            </a:endParaRPr>
          </a:p>
          <a:p>
            <a:pPr algn="l"/>
            <a:r>
              <a:rPr lang="en-US" sz="1800" b="1" i="0" u="none" strike="noStrike" baseline="0" dirty="0">
                <a:latin typeface="TimesNewRomanPS-BoldMT"/>
              </a:rPr>
              <a:t>Electricity: </a:t>
            </a:r>
            <a:r>
              <a:rPr lang="en-US" sz="1800" b="0" i="0" u="none" strike="noStrike" baseline="0" dirty="0">
                <a:latin typeface="TimesNewRomanPSMT"/>
              </a:rPr>
              <a:t>Parents/caregivers should be cautious about electric outlets around the home. Accidental electrocution can be avoided by covering electrical outlets.</a:t>
            </a:r>
          </a:p>
          <a:p>
            <a:pPr algn="l"/>
            <a:endParaRPr lang="en-US" sz="1800" b="1" i="0" u="none" strike="noStrike" baseline="0" dirty="0">
              <a:latin typeface="TimesNewRomanPS-BoldMT"/>
            </a:endParaRPr>
          </a:p>
          <a:p>
            <a:pPr algn="l"/>
            <a:r>
              <a:rPr lang="en-US" sz="1800" b="1" i="0" u="none" strike="noStrike" baseline="0" dirty="0">
                <a:latin typeface="TimesNewRomanPS-BoldMT"/>
              </a:rPr>
              <a:t>Sanitation: </a:t>
            </a:r>
            <a:r>
              <a:rPr lang="en-US" sz="1800" b="0" i="0" u="none" strike="noStrike" baseline="0" dirty="0">
                <a:latin typeface="TimesNewRomanPSMT"/>
              </a:rPr>
              <a:t>Surfaces should be kept clean with disinfectants, including rugs, windows, clothes, and feeding utensils.</a:t>
            </a:r>
          </a:p>
          <a:p>
            <a:pPr algn="l"/>
            <a:endParaRPr lang="en-US" sz="1800" b="1" i="0" u="none" strike="noStrike" baseline="0" dirty="0">
              <a:latin typeface="TimesNewRomanPS-BoldMT"/>
            </a:endParaRPr>
          </a:p>
          <a:p>
            <a:pPr algn="l"/>
            <a:r>
              <a:rPr lang="en-US" sz="1800" b="1" i="0" u="none" strike="noStrike" baseline="0" dirty="0">
                <a:latin typeface="TimesNewRomanPS-BoldMT"/>
              </a:rPr>
              <a:t>Kitchen: </a:t>
            </a:r>
            <a:r>
              <a:rPr lang="en-US" sz="1800" b="0" i="0" u="none" strike="noStrike" baseline="0" dirty="0">
                <a:latin typeface="TimesNewRomanPSMT"/>
              </a:rPr>
              <a:t>Sharp items such as knives, scissors, and forks should be put away in cabinets out of the reach of children. Latches and locks should be installed to secure these cabinets.</a:t>
            </a:r>
          </a:p>
          <a:p>
            <a:pPr algn="l"/>
            <a:endParaRPr lang="en-US" sz="1800" b="1" i="0" u="none" strike="noStrike" baseline="0" dirty="0">
              <a:latin typeface="TimesNewRomanPS-BoldMT"/>
            </a:endParaRPr>
          </a:p>
          <a:p>
            <a:pPr algn="l"/>
            <a:r>
              <a:rPr lang="en-US" sz="1800" b="1" i="0" u="none" strike="noStrike" baseline="0" dirty="0">
                <a:latin typeface="TimesNewRomanPS-BoldMT"/>
              </a:rPr>
              <a:t>Other Household Products: </a:t>
            </a:r>
            <a:r>
              <a:rPr lang="en-US" sz="1800" b="0" i="0" u="none" strike="noStrike" baseline="0" dirty="0">
                <a:latin typeface="TimesNewRomanPSMT"/>
              </a:rPr>
              <a:t>Various household products such as cleaning supplies, dishwashers, bleach, automobile fluids, etc. Should also be kept away in locked cabinets; out of reach and sight. The poison control toll-free number, 800-222-1222, should be by every place (or on every phone) in case of an emergency.</a:t>
            </a:r>
          </a:p>
          <a:p>
            <a:pPr algn="l"/>
            <a:endParaRPr lang="en-US" sz="1800" b="0" i="0" u="none" strike="noStrike" baseline="0" dirty="0">
              <a:latin typeface="TimesNewRomanPSMT"/>
            </a:endParaRPr>
          </a:p>
          <a:p>
            <a:pPr algn="l"/>
            <a:r>
              <a:rPr lang="en-US" sz="1800" b="0" i="0" u="none" strike="noStrike" baseline="0" dirty="0">
                <a:latin typeface="TimesNewRomanPSMT"/>
              </a:rPr>
              <a:t>In addition to these planning activities, you will also want to make sure your home is free of clutter to prevent any accidents for you and your baby, as well as make a plan to introduce your baby to </a:t>
            </a:r>
            <a:r>
              <a:rPr lang="en-US" sz="1800" b="0" i="0" u="none" strike="noStrike" baseline="0">
                <a:latin typeface="TimesNewRomanPSMT"/>
              </a:rPr>
              <a:t>your pets.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PSMT"/>
              </a:rPr>
              <a:t>A safe home encompasses both physical safety as well as emotional safety. Bringing home a new baby is stressful, and therefore requires emotional preparation just as you have done with the physical preparation. </a:t>
            </a:r>
          </a:p>
          <a:p>
            <a:pPr algn="l"/>
            <a:endParaRPr lang="en-US" sz="1800" b="0" i="0" u="none" strike="noStrike" baseline="0" dirty="0">
              <a:latin typeface="TimesNewRomanPSMT"/>
            </a:endParaRPr>
          </a:p>
          <a:p>
            <a:pPr algn="l"/>
            <a:r>
              <a:rPr lang="en-US" sz="1800" b="1" i="0" u="none" strike="noStrike" baseline="0" dirty="0">
                <a:latin typeface="TimesNewRomanPSMT"/>
              </a:rPr>
              <a:t>Changes in relationship: </a:t>
            </a:r>
            <a:r>
              <a:rPr lang="en-US" sz="1800" b="0" i="0" u="none" strike="noStrike" baseline="0" dirty="0">
                <a:latin typeface="TimesNewRomanPSMT"/>
              </a:rPr>
              <a:t>The relationship between parents may change, and good communication will be critical to ensuring parents are emotionally supporting one another and caring for the newborn. Parents need to be prepared for this transition and openly communicate with one another. </a:t>
            </a:r>
          </a:p>
          <a:p>
            <a:pPr algn="l"/>
            <a:endParaRPr lang="en-US" sz="1800" b="1" i="0" u="none" strike="noStrike" baseline="0" dirty="0">
              <a:latin typeface="TimesNewRomanPSMT"/>
            </a:endParaRPr>
          </a:p>
          <a:p>
            <a:pPr algn="l"/>
            <a:r>
              <a:rPr lang="en-US" sz="1800" b="1" i="0" u="none" strike="noStrike" baseline="0" dirty="0">
                <a:latin typeface="TimesNewRomanPSMT"/>
              </a:rPr>
              <a:t>Postpartum health: </a:t>
            </a:r>
            <a:r>
              <a:rPr lang="en-US" sz="1800" b="0" i="0" u="none" strike="noStrike" baseline="0" dirty="0">
                <a:latin typeface="TimesNewRomanPSMT"/>
              </a:rPr>
              <a:t>Emotional stress is common for new moms, but in some cases this can devolve into postpartum depression. Parents need to prepare emotionally for this transition and communicating stress, anxiety, depression, and other mental health concerns with their midwife, doula, or primary care physician before and after delivery. </a:t>
            </a:r>
            <a:endParaRPr lang="en-US" sz="1800" b="1" i="0" u="none" strike="noStrike" baseline="0" dirty="0">
              <a:latin typeface="TimesNewRomanPSMT"/>
            </a:endParaRPr>
          </a:p>
          <a:p>
            <a:pPr algn="l"/>
            <a:endParaRPr lang="en-US" sz="1800" b="1" i="0" u="none" strike="noStrike" baseline="0" dirty="0">
              <a:latin typeface="TimesNewRomanPSMT"/>
            </a:endParaRPr>
          </a:p>
          <a:p>
            <a:pPr algn="l"/>
            <a:r>
              <a:rPr lang="en-US" sz="1800" b="1" i="0" u="none" strike="noStrike" baseline="0" dirty="0">
                <a:latin typeface="TimesNewRomanPSMT"/>
              </a:rPr>
              <a:t>Breastfeeding: </a:t>
            </a:r>
            <a:r>
              <a:rPr lang="en-US" sz="1800" b="0" i="0" u="none" strike="noStrike" baseline="0" dirty="0">
                <a:latin typeface="TimesNewRomanPSMT"/>
              </a:rPr>
              <a:t>Additionally, before delivery, every mother should be prepared psychologically for breastfeeding, if that is how they choose to feed their baby. Certain changes are likely to occur in the mother both mentally and physically and it is important to be fully aware and prepared for this. </a:t>
            </a:r>
          </a:p>
          <a:p>
            <a:pPr algn="l"/>
            <a:endParaRPr lang="en-US" sz="1800" b="0" i="0" u="none" strike="noStrike" baseline="0" dirty="0">
              <a:latin typeface="TimesNewRomanPSMT"/>
            </a:endParaRPr>
          </a:p>
          <a:p>
            <a:pPr algn="l"/>
            <a:r>
              <a:rPr lang="en-US" dirty="0"/>
              <a:t>The most important thing to know is that the emotional stress is very normal, and there are a variety of resources available to support those experiencing these barriers! We will review some resources a bit later in this presentation, but first, let’s discuss how to identify and access your support system.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85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often help to understand who in your life is available to support you in preparing for a new child. Family, friends, neighbors, church leaders, and community resources can all support you before, during, and after pregnancy. We encourage you to consider who in your life can assist you in this process. </a:t>
            </a:r>
          </a:p>
          <a:p>
            <a:endParaRPr lang="en-US" dirty="0"/>
          </a:p>
          <a:p>
            <a:pPr marL="171450" indent="-171450">
              <a:spcAft>
                <a:spcPts val="1200"/>
              </a:spcAft>
              <a:buFont typeface="Arial" panose="020B0604020202020204" pitchFamily="34" charset="0"/>
              <a:buChar char="•"/>
            </a:pPr>
            <a:r>
              <a:rPr lang="en-US" b="1" dirty="0"/>
              <a:t>Family: </a:t>
            </a:r>
            <a:r>
              <a:rPr lang="en-US" dirty="0"/>
              <a:t>Do you have family that live close to you? Grandparents, parents, siblings, and other extended family can be a great resource at your disposal, both for preparing your home </a:t>
            </a:r>
            <a:r>
              <a:rPr lang="en-US" b="0" i="1" dirty="0"/>
              <a:t>and</a:t>
            </a:r>
            <a:r>
              <a:rPr lang="en-US" b="0" dirty="0"/>
              <a:t> emotional preparation</a:t>
            </a:r>
            <a:r>
              <a:rPr lang="en-US" dirty="0"/>
              <a:t>.</a:t>
            </a:r>
          </a:p>
          <a:p>
            <a:pPr marL="0" indent="0">
              <a:spcAft>
                <a:spcPts val="1200"/>
              </a:spcAft>
              <a:buFont typeface="Arial" panose="020B0604020202020204" pitchFamily="34" charset="0"/>
              <a:buNone/>
            </a:pPr>
            <a:endParaRPr lang="en-US" b="1" dirty="0"/>
          </a:p>
          <a:p>
            <a:pPr marL="171450" indent="-171450">
              <a:spcAft>
                <a:spcPts val="1200"/>
              </a:spcAft>
              <a:buFont typeface="Arial" panose="020B0604020202020204" pitchFamily="34" charset="0"/>
              <a:buChar char="•"/>
            </a:pPr>
            <a:r>
              <a:rPr lang="en-US" b="1" dirty="0"/>
              <a:t>Friends: </a:t>
            </a:r>
            <a:r>
              <a:rPr lang="en-US" dirty="0"/>
              <a:t>Who among your friends may have children? Friends with children may be able to offer you emotional support and give you valuable insight into what to prepare for! If your friends do not have children, who among them may have availability to help you tackle some of the activities in your home preparation plan? </a:t>
            </a:r>
          </a:p>
          <a:p>
            <a:pPr marL="0" indent="0">
              <a:spcAft>
                <a:spcPts val="1200"/>
              </a:spcAft>
              <a:buFont typeface="Arial" panose="020B0604020202020204" pitchFamily="34" charset="0"/>
              <a:buNone/>
            </a:pPr>
            <a:endParaRPr lang="en-US" b="1" dirty="0"/>
          </a:p>
          <a:p>
            <a:pPr marL="171450" indent="-171450">
              <a:spcAft>
                <a:spcPts val="1200"/>
              </a:spcAft>
              <a:buFont typeface="Arial" panose="020B0604020202020204" pitchFamily="34" charset="0"/>
              <a:buChar char="•"/>
            </a:pPr>
            <a:r>
              <a:rPr lang="en-US" b="1" dirty="0"/>
              <a:t>Church or other spiritual groups: </a:t>
            </a:r>
            <a:r>
              <a:rPr lang="en-US" dirty="0"/>
              <a:t>Do you attend church or are you a part of another spiritual group that can provide you with emotional support? As we discussed earlier, seeking emotional support is critical to creating a safe home for baby, and your spiritual community can be a great asset to you during this time. </a:t>
            </a:r>
          </a:p>
          <a:p>
            <a:pPr marL="0" indent="0">
              <a:spcAft>
                <a:spcPts val="1200"/>
              </a:spcAft>
              <a:buFont typeface="Arial" panose="020B0604020202020204" pitchFamily="34" charset="0"/>
              <a:buNone/>
            </a:pPr>
            <a:endParaRPr lang="en-US" b="1" dirty="0"/>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b="1" dirty="0"/>
              <a:t>Community Resources: </a:t>
            </a:r>
            <a:r>
              <a:rPr lang="en-US" b="0" dirty="0"/>
              <a:t>T</a:t>
            </a:r>
            <a:r>
              <a:rPr lang="en-US" dirty="0"/>
              <a:t>here are a wide variety of resources available to support you. The question you first need to answer is what are your needs? It can be a bit overwhelming to try and find a resource to meet your needs, but luckily, 211 is a great resource that can help you get connected to the services and supports you need.</a:t>
            </a:r>
          </a:p>
          <a:p>
            <a:endParaRPr lang="en-US" b="1" dirty="0"/>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a:p>
        </p:txBody>
      </p:sp>
    </p:spTree>
    <p:extLst>
      <p:ext uri="{BB962C8B-B14F-4D97-AF65-F5344CB8AC3E}">
        <p14:creationId xmlns:p14="http://schemas.microsoft.com/office/powerpoint/2010/main" val="213922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identified </a:t>
            </a:r>
            <a:r>
              <a:rPr lang="en-US" b="1" i="1" dirty="0"/>
              <a:t>who</a:t>
            </a:r>
            <a:r>
              <a:rPr lang="en-US" dirty="0"/>
              <a:t> the individuals and resources are in your life who can support you, you now need to determine </a:t>
            </a:r>
            <a:r>
              <a:rPr lang="en-US" b="1" i="1" dirty="0"/>
              <a:t>how</a:t>
            </a:r>
            <a:r>
              <a:rPr lang="en-US" i="1" dirty="0"/>
              <a:t> </a:t>
            </a:r>
            <a:r>
              <a:rPr lang="en-US" i="0" dirty="0"/>
              <a:t>they can support you. This will be based on your specific needs, but </a:t>
            </a:r>
            <a:r>
              <a:rPr lang="en-US" dirty="0"/>
              <a:t>we offer you the following considerations for accessing your support system: </a:t>
            </a:r>
          </a:p>
          <a:p>
            <a:endParaRPr lang="en-US" dirty="0"/>
          </a:p>
          <a:p>
            <a:r>
              <a:rPr lang="en-US" b="1" dirty="0"/>
              <a:t>Planning: </a:t>
            </a:r>
            <a:r>
              <a:rPr lang="en-US" b="0" dirty="0"/>
              <a:t>You can access one or more individuals in creating the plan we described earlier. Having someone else think through all the safety precautions can help lessen the burden for you and can be a great way to ensure everything has been thought through. </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Giving tasks: </a:t>
            </a:r>
            <a:r>
              <a:rPr lang="en-US" b="0" dirty="0"/>
              <a:t>Once your plan is created, let folks in your support system know what they can support you with specifically. This may be asking someone to help you secure your cabinets or contact a plumber. It could also be asking for help with preparing meals so you won’t have to worry about dinner for yourself in the first few weeks post partum. Review your plan and identify areas where others can support you! </a:t>
            </a:r>
            <a:endParaRPr lang="en-US" b="1" dirty="0"/>
          </a:p>
          <a:p>
            <a:endParaRPr lang="en-US" b="1" dirty="0"/>
          </a:p>
          <a:p>
            <a:r>
              <a:rPr lang="en-US" b="1" dirty="0"/>
              <a:t>Asking for support: </a:t>
            </a:r>
            <a:r>
              <a:rPr lang="en-US" b="0" dirty="0"/>
              <a:t>Even if you don’t have a clear idea of what support you need, letting others know you need support in any way they are able can promote your emotional wellbeing and alleviate the burden of accomplishing all of this preparation on your own. Remember, people want to help, and asking for support is empowering!</a:t>
            </a:r>
            <a:endParaRPr lang="en-US" b="1" dirty="0"/>
          </a:p>
          <a:p>
            <a:pPr algn="l"/>
            <a:endParaRPr lang="en-US" sz="1200" b="1" dirty="0"/>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8</a:t>
            </a:fld>
            <a:endParaRPr lang="en-US"/>
          </a:p>
        </p:txBody>
      </p:sp>
    </p:spTree>
    <p:extLst>
      <p:ext uri="{BB962C8B-B14F-4D97-AF65-F5344CB8AC3E}">
        <p14:creationId xmlns:p14="http://schemas.microsoft.com/office/powerpoint/2010/main" val="38673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want you to know that </a:t>
            </a:r>
            <a:r>
              <a:rPr lang="en-US" b="1" dirty="0"/>
              <a:t>accidents happen! </a:t>
            </a:r>
            <a:r>
              <a:rPr lang="en-US" b="0" dirty="0"/>
              <a:t>No matter how much we prepare, accidents will happen. This process is meant to prevent serious injury to yourself and baby but give yourself grace that we cannot control everything. </a:t>
            </a:r>
          </a:p>
          <a:p>
            <a:endParaRPr lang="en-US" b="0" dirty="0"/>
          </a:p>
          <a:p>
            <a:r>
              <a:rPr lang="en-US" b="0" dirty="0"/>
              <a:t>Additionally, you are not alone in this process. </a:t>
            </a:r>
            <a:r>
              <a:rPr lang="en-US" dirty="0"/>
              <a:t>There are numerous resources available to support families with preparing their home for a baby.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you can reach out to our local 211 who can get you connected to the resources you need that exist close to you in the community. </a:t>
            </a:r>
          </a:p>
          <a:p>
            <a:pPr marL="171450" indent="-171450">
              <a:buFont typeface="Arial" panose="020B0604020202020204" pitchFamily="34" charset="0"/>
              <a:buChar char="•"/>
            </a:pPr>
            <a:r>
              <a:rPr lang="en-US" dirty="0"/>
              <a:t>In addition, the LIFT Program offers targeted support to families through home visiting services.  They s</a:t>
            </a:r>
            <a:r>
              <a:rPr lang="en-US" b="0" i="0" dirty="0">
                <a:solidFill>
                  <a:srgbClr val="333333"/>
                </a:solidFill>
                <a:effectLst/>
                <a:latin typeface="Helvetica Neue"/>
              </a:rPr>
              <a:t>eeks to improve the health, well-being and self-sufficiency of first-time, low-income mothers and their children</a:t>
            </a:r>
            <a:r>
              <a:rPr lang="en-US" dirty="0"/>
              <a:t> at no cost. If you do not qualify for their services, they will be able to connect you to another organization who can serve you!</a:t>
            </a:r>
          </a:p>
          <a:p>
            <a:endParaRPr lang="en-US" dirty="0"/>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9</a:t>
            </a:fld>
            <a:endParaRPr lang="en-US"/>
          </a:p>
        </p:txBody>
      </p:sp>
    </p:spTree>
    <p:extLst>
      <p:ext uri="{BB962C8B-B14F-4D97-AF65-F5344CB8AC3E}">
        <p14:creationId xmlns:p14="http://schemas.microsoft.com/office/powerpoint/2010/main" val="3064225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0">
              <a:schemeClr val="tx1"/>
            </a:gs>
            <a:gs pos="50000">
              <a:schemeClr val="tx1"/>
            </a:gs>
            <a:gs pos="100000">
              <a:schemeClr val="tx1"/>
            </a:gs>
          </a:gsLst>
          <a:lin ang="54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84A631-D1C4-3C84-EE35-B19184F66A1B}"/>
              </a:ext>
            </a:extLst>
          </p:cNvPr>
          <p:cNvPicPr>
            <a:picLocks noChangeAspect="1"/>
          </p:cNvPicPr>
          <p:nvPr userDrawn="1"/>
        </p:nvPicPr>
        <p:blipFill>
          <a:blip r:embed="rId2"/>
          <a:stretch>
            <a:fillRect/>
          </a:stretch>
        </p:blipFill>
        <p:spPr>
          <a:xfrm>
            <a:off x="0" y="-2251873"/>
            <a:ext cx="12192000" cy="8130416"/>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372380" y="54250"/>
            <a:ext cx="6760437" cy="2387600"/>
          </a:xfrm>
        </p:spPr>
        <p:txBody>
          <a:bodyPr anchor="b">
            <a:normAutofit/>
          </a:bodyPr>
          <a:lstStyle>
            <a:lvl1pPr algn="l">
              <a:defRPr sz="5400">
                <a:solidFill>
                  <a:schemeClr val="bg2">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562599" y="2601119"/>
            <a:ext cx="6760437"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389555" y="399357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2705" y="6037812"/>
            <a:ext cx="2820112" cy="683663"/>
          </a:xfrm>
          <a:prstGeom prst="rect">
            <a:avLst/>
          </a:prstGeom>
          <a:noFill/>
          <a:ln>
            <a:noFill/>
          </a:ln>
        </p:spPr>
      </p:pic>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25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200" y="1734494"/>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rgbClr val="D8B5C7"/>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dirty="0"/>
              <a:t>Insert Logo</a:t>
            </a:r>
          </a:p>
          <a:p>
            <a:endParaRPr lang="en-US" dirty="0"/>
          </a:p>
        </p:txBody>
      </p:sp>
      <p:pic>
        <p:nvPicPr>
          <p:cNvPr id="14" name="Picture 13">
            <a:extLst>
              <a:ext uri="{FF2B5EF4-FFF2-40B4-BE49-F238E27FC236}">
                <a16:creationId xmlns:a16="http://schemas.microsoft.com/office/drawing/2014/main" id="{DB202CB9-0577-40D9-AE9D-B1A78DA0A10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80979"/>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2559C905-3ACA-4C13-BF7E-6B618E970E6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2" name="Picture 11">
            <a:extLst>
              <a:ext uri="{FF2B5EF4-FFF2-40B4-BE49-F238E27FC236}">
                <a16:creationId xmlns:a16="http://schemas.microsoft.com/office/drawing/2014/main" id="{4F694C67-AB6C-4AE7-BA51-386539EC9B1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200" y="1776412"/>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9CC60AFF-AFD8-4959-9874-BCD31C51510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0" name="Picture 9">
            <a:extLst>
              <a:ext uri="{FF2B5EF4-FFF2-40B4-BE49-F238E27FC236}">
                <a16:creationId xmlns:a16="http://schemas.microsoft.com/office/drawing/2014/main" id="{9E4F4151-7113-456C-BA42-A621D8DC3A5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5/25/2022</a:t>
            </a:fld>
            <a:endParaRPr lang="en-US" dirty="0"/>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dirty="0"/>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866F849F-23FA-45F1-AB3B-DAA04C216A5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5/25/2022</a:t>
            </a:fld>
            <a:endParaRPr lang="en-US" dirty="0"/>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6430707" y="877378"/>
            <a:ext cx="6330005" cy="1655762"/>
          </a:xfrm>
        </p:spPr>
        <p:txBody>
          <a:bodyPr>
            <a:normAutofit fontScale="90000"/>
          </a:bodyPr>
          <a:lstStyle/>
          <a:p>
            <a:pPr algn="ctr">
              <a:lnSpc>
                <a:spcPct val="114000"/>
              </a:lnSpc>
              <a:spcBef>
                <a:spcPts val="0"/>
              </a:spcBef>
              <a:spcAft>
                <a:spcPts val="2400"/>
              </a:spcAft>
            </a:pPr>
            <a:r>
              <a:rPr lang="en-US" dirty="0"/>
              <a:t>Preparing a Safe Home for Baby</a:t>
            </a:r>
            <a:endParaRPr lang="en-US" b="0" dirty="0">
              <a:solidFill>
                <a:schemeClr val="bg2">
                  <a:lumMod val="60000"/>
                  <a:lumOff val="40000"/>
                </a:schemeClr>
              </a:solidFill>
              <a:latin typeface="Franklin Gothic Book" panose="020B0503020102020204" pitchFamily="34" charset="0"/>
            </a:endParaRPr>
          </a:p>
        </p:txBody>
      </p:sp>
      <p:sp>
        <p:nvSpPr>
          <p:cNvPr id="3" name="Subtitle 2">
            <a:extLst>
              <a:ext uri="{FF2B5EF4-FFF2-40B4-BE49-F238E27FC236}">
                <a16:creationId xmlns:a16="http://schemas.microsoft.com/office/drawing/2014/main" id="{DC466C30-396D-431D-98F0-18BE8638A6F3}"/>
              </a:ext>
            </a:extLst>
          </p:cNvPr>
          <p:cNvSpPr>
            <a:spLocks noGrp="1"/>
          </p:cNvSpPr>
          <p:nvPr>
            <p:ph type="subTitle" idx="1"/>
          </p:nvPr>
        </p:nvSpPr>
        <p:spPr>
          <a:xfrm>
            <a:off x="6430706" y="2669099"/>
            <a:ext cx="6330005" cy="1655762"/>
          </a:xfrm>
        </p:spPr>
        <p:txBody>
          <a:bodyPr/>
          <a:lstStyle/>
          <a:p>
            <a:r>
              <a:rPr lang="en-US" dirty="0">
                <a:solidFill>
                  <a:schemeClr val="bg2">
                    <a:lumMod val="75000"/>
                  </a:schemeClr>
                </a:solidFill>
              </a:rPr>
              <a:t>Insert Date and Time</a:t>
            </a:r>
          </a:p>
        </p:txBody>
      </p:sp>
      <p:sp>
        <p:nvSpPr>
          <p:cNvPr id="4" name="Rectangle 3">
            <a:extLst>
              <a:ext uri="{FF2B5EF4-FFF2-40B4-BE49-F238E27FC236}">
                <a16:creationId xmlns:a16="http://schemas.microsoft.com/office/drawing/2014/main" id="{BD962BB1-25FA-46D7-B825-539C848DC7E4}"/>
              </a:ext>
            </a:extLst>
          </p:cNvPr>
          <p:cNvSpPr/>
          <p:nvPr/>
        </p:nvSpPr>
        <p:spPr>
          <a:xfrm>
            <a:off x="1335331" y="4915344"/>
            <a:ext cx="3886026" cy="165576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Insert Organization Logo</a:t>
            </a: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t>Let’s Chat…</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p:txBody>
          <a:bodyPr/>
          <a:lstStyle/>
          <a:p>
            <a:endParaRPr lang="en-US" dirty="0"/>
          </a:p>
        </p:txBody>
      </p:sp>
      <p:sp>
        <p:nvSpPr>
          <p:cNvPr id="7" name="Title 3">
            <a:extLst>
              <a:ext uri="{FF2B5EF4-FFF2-40B4-BE49-F238E27FC236}">
                <a16:creationId xmlns:a16="http://schemas.microsoft.com/office/drawing/2014/main" id="{F0805A99-97B7-4A91-B0D8-8A1C8BC45A14}"/>
              </a:ext>
            </a:extLst>
          </p:cNvPr>
          <p:cNvSpPr txBox="1">
            <a:spLocks/>
          </p:cNvSpPr>
          <p:nvPr/>
        </p:nvSpPr>
        <p:spPr>
          <a:xfrm>
            <a:off x="831850" y="795338"/>
            <a:ext cx="10909576" cy="239533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dirty="0">
                <a:solidFill>
                  <a:schemeClr val="tx1"/>
                </a:solidFill>
              </a:rPr>
              <a:t>Preparing a Safe Home for Baby</a:t>
            </a:r>
          </a:p>
        </p:txBody>
      </p:sp>
    </p:spTree>
    <p:extLst>
      <p:ext uri="{BB962C8B-B14F-4D97-AF65-F5344CB8AC3E}">
        <p14:creationId xmlns:p14="http://schemas.microsoft.com/office/powerpoint/2010/main" val="182485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Think - Pair - Share</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525656" y="1910385"/>
            <a:ext cx="9140687" cy="2409824"/>
          </a:xfrm>
        </p:spPr>
        <p:txBody>
          <a:bodyPr>
            <a:normAutofit/>
          </a:bodyPr>
          <a:lstStyle/>
          <a:p>
            <a:pPr marL="0" indent="0" algn="ctr">
              <a:buNone/>
            </a:pPr>
            <a:endParaRPr lang="en-US" sz="2400" b="1" dirty="0"/>
          </a:p>
          <a:p>
            <a:pPr marL="0" indent="0" algn="ctr">
              <a:lnSpc>
                <a:spcPct val="100000"/>
              </a:lnSpc>
              <a:spcAft>
                <a:spcPts val="1200"/>
              </a:spcAft>
              <a:buNone/>
            </a:pPr>
            <a:r>
              <a:rPr lang="en-US" b="1" dirty="0"/>
              <a:t>What was the most important idea you learned during our time together? </a:t>
            </a:r>
          </a:p>
        </p:txBody>
      </p:sp>
    </p:spTree>
    <p:extLst>
      <p:ext uri="{BB962C8B-B14F-4D97-AF65-F5344CB8AC3E}">
        <p14:creationId xmlns:p14="http://schemas.microsoft.com/office/powerpoint/2010/main" val="223715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2095500" y="1690688"/>
            <a:ext cx="8001000" cy="4351338"/>
          </a:xfrm>
        </p:spPr>
        <p:txBody>
          <a:bodyPr/>
          <a:lstStyle/>
          <a:p>
            <a:pPr marL="0" indent="0" algn="ctr">
              <a:buNone/>
            </a:pPr>
            <a:endParaRPr lang="en-US" b="1" dirty="0"/>
          </a:p>
          <a:p>
            <a:pPr marL="0" indent="0" algn="ctr">
              <a:buNone/>
            </a:pPr>
            <a:r>
              <a:rPr lang="en-US" b="1" dirty="0"/>
              <a:t>Was there anything you learned today that was a surprise?</a:t>
            </a:r>
            <a:endParaRPr lang="en-US" dirty="0"/>
          </a:p>
        </p:txBody>
      </p:sp>
    </p:spTree>
    <p:extLst>
      <p:ext uri="{BB962C8B-B14F-4D97-AF65-F5344CB8AC3E}">
        <p14:creationId xmlns:p14="http://schemas.microsoft.com/office/powerpoint/2010/main" val="196409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Personal Reflection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734494"/>
            <a:ext cx="10515600" cy="2214654"/>
          </a:xfrm>
        </p:spPr>
        <p:txBody>
          <a:bodyPr/>
          <a:lstStyle/>
          <a:p>
            <a:pPr marL="0" indent="0" algn="ctr">
              <a:buNone/>
            </a:pPr>
            <a:endParaRPr lang="en-US" b="1" dirty="0"/>
          </a:p>
          <a:p>
            <a:pPr marL="0" indent="0" algn="ctr">
              <a:lnSpc>
                <a:spcPct val="100000"/>
              </a:lnSpc>
              <a:spcAft>
                <a:spcPts val="1200"/>
              </a:spcAft>
              <a:buNone/>
            </a:pPr>
            <a:r>
              <a:rPr lang="en-US" b="1" dirty="0"/>
              <a:t>Who would you reach out to if you needed help with preparing your home for your baby?</a:t>
            </a:r>
          </a:p>
        </p:txBody>
      </p:sp>
    </p:spTree>
    <p:extLst>
      <p:ext uri="{BB962C8B-B14F-4D97-AF65-F5344CB8AC3E}">
        <p14:creationId xmlns:p14="http://schemas.microsoft.com/office/powerpoint/2010/main" val="230700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p:txBody>
          <a:bodyPr/>
          <a:lstStyle/>
          <a:p>
            <a:endParaRPr lang="en-US" dirty="0"/>
          </a:p>
        </p:txBody>
      </p:sp>
      <p:sp>
        <p:nvSpPr>
          <p:cNvPr id="6" name="Title 3">
            <a:extLst>
              <a:ext uri="{FF2B5EF4-FFF2-40B4-BE49-F238E27FC236}">
                <a16:creationId xmlns:a16="http://schemas.microsoft.com/office/drawing/2014/main" id="{884D8584-FFA5-4CE3-8C83-0418DE640B1F}"/>
              </a:ext>
            </a:extLst>
          </p:cNvPr>
          <p:cNvSpPr txBox="1">
            <a:spLocks/>
          </p:cNvSpPr>
          <p:nvPr/>
        </p:nvSpPr>
        <p:spPr>
          <a:xfrm>
            <a:off x="831850" y="795338"/>
            <a:ext cx="10909576" cy="24319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dirty="0">
                <a:solidFill>
                  <a:schemeClr val="tx1"/>
                </a:solidFill>
              </a:rPr>
              <a:t>Preparing a Safe Home for Baby</a:t>
            </a:r>
          </a:p>
        </p:txBody>
      </p:sp>
    </p:spTree>
    <p:extLst>
      <p:ext uri="{BB962C8B-B14F-4D97-AF65-F5344CB8AC3E}">
        <p14:creationId xmlns:p14="http://schemas.microsoft.com/office/powerpoint/2010/main" val="360407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8628190" y="-1684493"/>
            <a:ext cx="3254891" cy="4265764"/>
          </a:xfrm>
        </p:spPr>
        <p:txBody>
          <a:bodyPr>
            <a:noAutofit/>
          </a:bodyPr>
          <a:lstStyle/>
          <a:p>
            <a:pPr algn="ctr"/>
            <a:r>
              <a:rPr lang="en-US" sz="8000" dirty="0"/>
              <a:t>Thank you!</a:t>
            </a:r>
          </a:p>
        </p:txBody>
      </p:sp>
      <p:sp>
        <p:nvSpPr>
          <p:cNvPr id="3" name="Subtitle 2">
            <a:extLst>
              <a:ext uri="{FF2B5EF4-FFF2-40B4-BE49-F238E27FC236}">
                <a16:creationId xmlns:a16="http://schemas.microsoft.com/office/drawing/2014/main" id="{953CE84A-94DB-4594-8427-5BEAB8E4B345}"/>
              </a:ext>
            </a:extLst>
          </p:cNvPr>
          <p:cNvSpPr>
            <a:spLocks noGrp="1"/>
          </p:cNvSpPr>
          <p:nvPr>
            <p:ph type="subTitle" idx="1"/>
          </p:nvPr>
        </p:nvSpPr>
        <p:spPr>
          <a:xfrm>
            <a:off x="424071" y="5099534"/>
            <a:ext cx="7394712" cy="1655762"/>
          </a:xfrm>
        </p:spPr>
        <p:txBody>
          <a:bodyPr>
            <a:normAutofit/>
          </a:bodyPr>
          <a:lstStyle/>
          <a:p>
            <a:pPr algn="l"/>
            <a:r>
              <a:rPr kumimoji="0" lang="en-US" sz="2800" b="0" i="0" u="none" strike="noStrike" kern="1200" cap="none" spc="0" normalizeH="0" baseline="0" noProof="0">
                <a:ln>
                  <a:noFill/>
                </a:ln>
                <a:solidFill>
                  <a:srgbClr val="954F72">
                    <a:lumMod val="75000"/>
                  </a:srgbClr>
                </a:solidFill>
                <a:effectLst/>
                <a:uLnTx/>
                <a:uFillTx/>
                <a:latin typeface="Calibri" panose="020F0502020204030204"/>
                <a:ea typeface="+mn-ea"/>
                <a:cs typeface="+mn-cs"/>
              </a:rPr>
              <a:t>Published in 2021. </a:t>
            </a:r>
            <a:r>
              <a:rPr lang="en-US" sz="2800">
                <a:solidFill>
                  <a:schemeClr val="bg2">
                    <a:lumMod val="75000"/>
                  </a:schemeClr>
                </a:solidFill>
              </a:rPr>
              <a:t>For </a:t>
            </a:r>
            <a:r>
              <a:rPr lang="en-US" sz="2800" dirty="0">
                <a:solidFill>
                  <a:schemeClr val="bg2">
                    <a:lumMod val="75000"/>
                  </a:schemeClr>
                </a:solidFill>
              </a:rPr>
              <a:t>additional information about the MHN, please visit our website at: </a:t>
            </a:r>
          </a:p>
          <a:p>
            <a:pPr algn="l"/>
            <a:r>
              <a:rPr lang="en-US" sz="2800" b="1" dirty="0">
                <a:solidFill>
                  <a:schemeClr val="bg2">
                    <a:lumMod val="60000"/>
                    <a:lumOff val="40000"/>
                  </a:schemeClr>
                </a:solidFill>
              </a:rPr>
              <a:t>https://www. maternalhealthnetworksb.com</a:t>
            </a:r>
          </a:p>
          <a:p>
            <a:pPr algn="l"/>
            <a:endParaRPr lang="en-US" sz="2800" b="1" dirty="0">
              <a:solidFill>
                <a:schemeClr val="bg2">
                  <a:lumMod val="60000"/>
                  <a:lumOff val="40000"/>
                </a:schemeClr>
              </a:solidFill>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n-US" dirty="0"/>
              <a:t>Insert Presenter’s Name</a:t>
            </a:r>
          </a:p>
          <a:p>
            <a:pPr marL="0" indent="0">
              <a:buNone/>
            </a:pPr>
            <a:r>
              <a:rPr lang="en-US" dirty="0"/>
              <a:t>Insert Organization</a:t>
            </a:r>
          </a:p>
          <a:p>
            <a:pPr marL="0" indent="0">
              <a:buNone/>
            </a:pPr>
            <a:endParaRPr lang="en-US" dirty="0"/>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 Photo of Presenter</a:t>
            </a:r>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 Logo</a:t>
            </a: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n-US" dirty="0"/>
              <a:t>By the end of our time together,     you will…</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838200" y="2075593"/>
            <a:ext cx="10515600" cy="3100054"/>
          </a:xfrm>
        </p:spPr>
        <p:txBody>
          <a:bodyPr>
            <a:normAutofit fontScale="77500" lnSpcReduction="20000"/>
          </a:bodyPr>
          <a:lstStyle/>
          <a:p>
            <a:pPr>
              <a:lnSpc>
                <a:spcPct val="110000"/>
              </a:lnSpc>
              <a:spcAft>
                <a:spcPts val="1200"/>
              </a:spcAft>
            </a:pPr>
            <a:r>
              <a:rPr lang="en-US" sz="4100" dirty="0"/>
              <a:t>Be able to </a:t>
            </a:r>
            <a:r>
              <a:rPr lang="en-US" sz="4100" b="1" dirty="0"/>
              <a:t>plan </a:t>
            </a:r>
            <a:r>
              <a:rPr lang="en-US" sz="4100" dirty="0"/>
              <a:t>for preparing your home to be safe for a newborn</a:t>
            </a:r>
          </a:p>
          <a:p>
            <a:pPr>
              <a:lnSpc>
                <a:spcPct val="110000"/>
              </a:lnSpc>
              <a:spcAft>
                <a:spcPts val="1200"/>
              </a:spcAft>
            </a:pPr>
            <a:r>
              <a:rPr lang="en-US" sz="4100" dirty="0"/>
              <a:t>Prepare yourself </a:t>
            </a:r>
            <a:r>
              <a:rPr lang="en-US" sz="4100" b="1" dirty="0"/>
              <a:t>emotionally </a:t>
            </a:r>
            <a:r>
              <a:rPr lang="en-US" sz="4100" dirty="0"/>
              <a:t>for this change</a:t>
            </a:r>
          </a:p>
          <a:p>
            <a:pPr>
              <a:lnSpc>
                <a:spcPct val="110000"/>
              </a:lnSpc>
              <a:spcAft>
                <a:spcPts val="1200"/>
              </a:spcAft>
            </a:pPr>
            <a:r>
              <a:rPr lang="en-US" sz="4100" dirty="0"/>
              <a:t>Identify your </a:t>
            </a:r>
            <a:r>
              <a:rPr lang="en-US" sz="4100" b="1" dirty="0"/>
              <a:t>support system </a:t>
            </a:r>
            <a:r>
              <a:rPr lang="en-US" sz="4100" dirty="0"/>
              <a:t>and ways obtain support in this process</a:t>
            </a:r>
          </a:p>
          <a:p>
            <a:endParaRPr lang="en-US" dirty="0"/>
          </a:p>
        </p:txBody>
      </p:sp>
      <p:sp>
        <p:nvSpPr>
          <p:cNvPr id="5" name="Rectangle 4">
            <a:extLst>
              <a:ext uri="{FF2B5EF4-FFF2-40B4-BE49-F238E27FC236}">
                <a16:creationId xmlns:a16="http://schemas.microsoft.com/office/drawing/2014/main" id="{93C56DE5-401A-4EED-9918-736A3E5C4C18}"/>
              </a:ext>
            </a:extLst>
          </p:cNvPr>
          <p:cNvSpPr/>
          <p:nvPr/>
        </p:nvSpPr>
        <p:spPr>
          <a:xfrm>
            <a:off x="7751827" y="4645558"/>
            <a:ext cx="3408948" cy="125128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Insert Organizational Logo</a:t>
            </a:r>
          </a:p>
        </p:txBody>
      </p:sp>
    </p:spTree>
    <p:extLst>
      <p:ext uri="{BB962C8B-B14F-4D97-AF65-F5344CB8AC3E}">
        <p14:creationId xmlns:p14="http://schemas.microsoft.com/office/powerpoint/2010/main" val="187843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n-US" dirty="0"/>
              <a:t>3 Things You Need to Know</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a:xfrm>
            <a:off x="844550" y="4562475"/>
            <a:ext cx="10515600" cy="1500187"/>
          </a:xfrm>
        </p:spPr>
        <p:txBody>
          <a:bodyPr/>
          <a:lstStyle/>
          <a:p>
            <a:r>
              <a:rPr lang="en-US" i="1" dirty="0"/>
              <a:t>Planning, Emotional Preparedness, and Support Systems</a:t>
            </a:r>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831850" y="795338"/>
            <a:ext cx="10909576" cy="239533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dirty="0">
                <a:solidFill>
                  <a:schemeClr val="tx1"/>
                </a:solidFill>
              </a:rPr>
              <a:t>Preparing a Safe Home for Baby</a:t>
            </a:r>
          </a:p>
        </p:txBody>
      </p:sp>
    </p:spTree>
    <p:extLst>
      <p:ext uri="{BB962C8B-B14F-4D97-AF65-F5344CB8AC3E}">
        <p14:creationId xmlns:p14="http://schemas.microsoft.com/office/powerpoint/2010/main" val="265773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Making a Plan</a:t>
            </a:r>
          </a:p>
        </p:txBody>
      </p:sp>
      <p:sp>
        <p:nvSpPr>
          <p:cNvPr id="6" name="Title 1">
            <a:extLst>
              <a:ext uri="{FF2B5EF4-FFF2-40B4-BE49-F238E27FC236}">
                <a16:creationId xmlns:a16="http://schemas.microsoft.com/office/drawing/2014/main" id="{C0944C05-9619-4FD9-843D-637AD7A9CBA2}"/>
              </a:ext>
            </a:extLst>
          </p:cNvPr>
          <p:cNvSpPr txBox="1">
            <a:spLocks/>
          </p:cNvSpPr>
          <p:nvPr/>
        </p:nvSpPr>
        <p:spPr>
          <a:xfrm>
            <a:off x="838200" y="1208437"/>
            <a:ext cx="10515600" cy="964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2"/>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200" b="0" i="1" u="none" strike="noStrike" kern="1200" cap="none" spc="0" normalizeH="0" baseline="0" noProof="0" dirty="0">
                <a:ln>
                  <a:noFill/>
                </a:ln>
                <a:solidFill>
                  <a:srgbClr val="954F72">
                    <a:lumMod val="60000"/>
                    <a:lumOff val="40000"/>
                  </a:srgbClr>
                </a:solidFill>
                <a:effectLst/>
                <a:uLnTx/>
                <a:uFillTx/>
                <a:latin typeface="Franklin Gothic Book" panose="020B0503020102020204" pitchFamily="34" charset="0"/>
                <a:ea typeface="+mj-ea"/>
                <a:cs typeface="+mj-cs"/>
              </a:rPr>
              <a:t>What needs to be addressed?</a:t>
            </a:r>
          </a:p>
        </p:txBody>
      </p:sp>
      <p:sp>
        <p:nvSpPr>
          <p:cNvPr id="8" name="Content Placeholder 2">
            <a:extLst>
              <a:ext uri="{FF2B5EF4-FFF2-40B4-BE49-F238E27FC236}">
                <a16:creationId xmlns:a16="http://schemas.microsoft.com/office/drawing/2014/main" id="{44A69E7F-BBF8-42A8-A2C6-2BAA18E6E070}"/>
              </a:ext>
            </a:extLst>
          </p:cNvPr>
          <p:cNvSpPr>
            <a:spLocks noGrp="1"/>
          </p:cNvSpPr>
          <p:nvPr>
            <p:ph idx="1"/>
          </p:nvPr>
        </p:nvSpPr>
        <p:spPr>
          <a:xfrm>
            <a:off x="838200" y="2075593"/>
            <a:ext cx="10515600" cy="3573970"/>
          </a:xfrm>
        </p:spPr>
        <p:txBody>
          <a:bodyPr numCol="2">
            <a:noAutofit/>
          </a:bodyPr>
          <a:lstStyle/>
          <a:p>
            <a:pPr marL="573088" indent="-573088">
              <a:lnSpc>
                <a:spcPct val="110000"/>
              </a:lnSpc>
              <a:spcAft>
                <a:spcPts val="600"/>
              </a:spcAft>
              <a:buFont typeface="Wingdings" panose="05000000000000000000" pitchFamily="2" charset="2"/>
              <a:buChar char="ü"/>
            </a:pPr>
            <a:r>
              <a:rPr lang="en-US" sz="2800" i="0" u="none" strike="noStrike" baseline="0" dirty="0">
                <a:solidFill>
                  <a:schemeClr val="tx1"/>
                </a:solidFill>
              </a:rPr>
              <a:t>Water/Bathing Temperature</a:t>
            </a:r>
          </a:p>
          <a:p>
            <a:pPr marL="573088" indent="-573088">
              <a:lnSpc>
                <a:spcPct val="110000"/>
              </a:lnSpc>
              <a:spcAft>
                <a:spcPts val="600"/>
              </a:spcAft>
              <a:buFont typeface="Wingdings" panose="05000000000000000000" pitchFamily="2" charset="2"/>
              <a:buChar char="ü"/>
            </a:pPr>
            <a:r>
              <a:rPr lang="en-US" sz="2800" i="0" u="none" strike="noStrike" baseline="0" dirty="0">
                <a:solidFill>
                  <a:schemeClr val="tx1"/>
                </a:solidFill>
              </a:rPr>
              <a:t>Baby’s Crib </a:t>
            </a:r>
          </a:p>
          <a:p>
            <a:pPr marL="573088" indent="-573088">
              <a:lnSpc>
                <a:spcPct val="110000"/>
              </a:lnSpc>
              <a:spcAft>
                <a:spcPts val="600"/>
              </a:spcAft>
              <a:buFont typeface="Wingdings" panose="05000000000000000000" pitchFamily="2" charset="2"/>
              <a:buChar char="ü"/>
            </a:pPr>
            <a:r>
              <a:rPr lang="en-US" sz="2800" i="0" u="none" strike="noStrike" baseline="0" dirty="0">
                <a:solidFill>
                  <a:schemeClr val="tx1"/>
                </a:solidFill>
              </a:rPr>
              <a:t>Securing Bathrooms and Cabinets</a:t>
            </a:r>
          </a:p>
          <a:p>
            <a:pPr marL="573088" indent="-573088">
              <a:lnSpc>
                <a:spcPct val="110000"/>
              </a:lnSpc>
              <a:spcAft>
                <a:spcPts val="600"/>
              </a:spcAft>
              <a:buFont typeface="Wingdings" panose="05000000000000000000" pitchFamily="2" charset="2"/>
              <a:buChar char="ü"/>
            </a:pPr>
            <a:r>
              <a:rPr lang="en-US" sz="2800" i="0" u="none" strike="noStrike" baseline="0" dirty="0">
                <a:solidFill>
                  <a:schemeClr val="tx1"/>
                </a:solidFill>
              </a:rPr>
              <a:t>Heavy Objects</a:t>
            </a:r>
          </a:p>
          <a:p>
            <a:pPr marL="573088" indent="-573088">
              <a:lnSpc>
                <a:spcPct val="110000"/>
              </a:lnSpc>
              <a:spcAft>
                <a:spcPts val="600"/>
              </a:spcAft>
              <a:buFont typeface="Wingdings" panose="05000000000000000000" pitchFamily="2" charset="2"/>
              <a:buChar char="ü"/>
            </a:pPr>
            <a:r>
              <a:rPr lang="en-US" sz="2800" i="0" u="none" strike="noStrike" baseline="0" dirty="0">
                <a:solidFill>
                  <a:schemeClr val="tx1"/>
                </a:solidFill>
              </a:rPr>
              <a:t>Electricity</a:t>
            </a:r>
          </a:p>
          <a:p>
            <a:pPr marL="573088" indent="-573088">
              <a:lnSpc>
                <a:spcPct val="110000"/>
              </a:lnSpc>
              <a:spcAft>
                <a:spcPts val="600"/>
              </a:spcAft>
              <a:buFont typeface="Wingdings" panose="05000000000000000000" pitchFamily="2" charset="2"/>
              <a:buChar char="ü"/>
            </a:pPr>
            <a:r>
              <a:rPr lang="en-US" sz="2800" i="0" u="none" strike="noStrike" baseline="0" dirty="0">
                <a:solidFill>
                  <a:schemeClr val="tx1"/>
                </a:solidFill>
              </a:rPr>
              <a:t>Sanitation</a:t>
            </a:r>
          </a:p>
          <a:p>
            <a:pPr marL="573088" indent="-573088">
              <a:lnSpc>
                <a:spcPct val="110000"/>
              </a:lnSpc>
              <a:spcAft>
                <a:spcPts val="600"/>
              </a:spcAft>
              <a:buFont typeface="Wingdings" panose="05000000000000000000" pitchFamily="2" charset="2"/>
              <a:buChar char="ü"/>
            </a:pPr>
            <a:r>
              <a:rPr lang="en-US" sz="2800" dirty="0">
                <a:solidFill>
                  <a:schemeClr val="tx1"/>
                </a:solidFill>
              </a:rPr>
              <a:t>Kitchen Safety</a:t>
            </a:r>
          </a:p>
          <a:p>
            <a:pPr marL="573088" indent="-573088">
              <a:lnSpc>
                <a:spcPct val="110000"/>
              </a:lnSpc>
              <a:spcAft>
                <a:spcPts val="600"/>
              </a:spcAft>
              <a:buFont typeface="Wingdings" panose="05000000000000000000" pitchFamily="2" charset="2"/>
              <a:buChar char="ü"/>
            </a:pPr>
            <a:r>
              <a:rPr lang="en-US" sz="2800" dirty="0">
                <a:solidFill>
                  <a:schemeClr val="tx1"/>
                </a:solidFill>
              </a:rPr>
              <a:t>Other Household Products</a:t>
            </a:r>
          </a:p>
        </p:txBody>
      </p:sp>
    </p:spTree>
    <p:extLst>
      <p:ext uri="{BB962C8B-B14F-4D97-AF65-F5344CB8AC3E}">
        <p14:creationId xmlns:p14="http://schemas.microsoft.com/office/powerpoint/2010/main" val="137267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Emotional Preparation</a:t>
            </a:r>
          </a:p>
        </p:txBody>
      </p:sp>
      <p:sp>
        <p:nvSpPr>
          <p:cNvPr id="6" name="Title 1">
            <a:extLst>
              <a:ext uri="{FF2B5EF4-FFF2-40B4-BE49-F238E27FC236}">
                <a16:creationId xmlns:a16="http://schemas.microsoft.com/office/drawing/2014/main" id="{C0944C05-9619-4FD9-843D-637AD7A9CBA2}"/>
              </a:ext>
            </a:extLst>
          </p:cNvPr>
          <p:cNvSpPr txBox="1">
            <a:spLocks/>
          </p:cNvSpPr>
          <p:nvPr/>
        </p:nvSpPr>
        <p:spPr>
          <a:xfrm>
            <a:off x="838200" y="1208437"/>
            <a:ext cx="10515600" cy="964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2"/>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1" u="none" strike="noStrike" kern="1200" cap="none" spc="0" normalizeH="0" baseline="0" noProof="0" dirty="0">
                <a:ln>
                  <a:noFill/>
                </a:ln>
                <a:solidFill>
                  <a:srgbClr val="954F72">
                    <a:lumMod val="60000"/>
                    <a:lumOff val="40000"/>
                  </a:srgbClr>
                </a:solidFill>
                <a:effectLst/>
                <a:uLnTx/>
                <a:uFillTx/>
                <a:latin typeface="Franklin Gothic Book" panose="020B0503020102020204" pitchFamily="34" charset="0"/>
                <a:ea typeface="+mj-ea"/>
                <a:cs typeface="+mj-cs"/>
              </a:rPr>
              <a:t>Baby and Parent can encounter challenges</a:t>
            </a:r>
          </a:p>
        </p:txBody>
      </p:sp>
      <p:graphicFrame>
        <p:nvGraphicFramePr>
          <p:cNvPr id="7" name="Table 7">
            <a:extLst>
              <a:ext uri="{FF2B5EF4-FFF2-40B4-BE49-F238E27FC236}">
                <a16:creationId xmlns:a16="http://schemas.microsoft.com/office/drawing/2014/main" id="{9A40F1F3-AC1C-4ED0-AD76-A43939BAED87}"/>
              </a:ext>
            </a:extLst>
          </p:cNvPr>
          <p:cNvGraphicFramePr>
            <a:graphicFrameLocks noGrp="1"/>
          </p:cNvGraphicFramePr>
          <p:nvPr>
            <p:extLst>
              <p:ext uri="{D42A27DB-BD31-4B8C-83A1-F6EECF244321}">
                <p14:modId xmlns:p14="http://schemas.microsoft.com/office/powerpoint/2010/main" val="795144812"/>
              </p:ext>
            </p:extLst>
          </p:nvPr>
        </p:nvGraphicFramePr>
        <p:xfrm>
          <a:off x="400573" y="2185679"/>
          <a:ext cx="10357074" cy="2946799"/>
        </p:xfrm>
        <a:graphic>
          <a:graphicData uri="http://schemas.openxmlformats.org/drawingml/2006/table">
            <a:tbl>
              <a:tblPr firstRow="1" bandRow="1">
                <a:tableStyleId>{00A15C55-8517-42AA-B614-E9B94910E393}</a:tableStyleId>
              </a:tblPr>
              <a:tblGrid>
                <a:gridCol w="3700275">
                  <a:extLst>
                    <a:ext uri="{9D8B030D-6E8A-4147-A177-3AD203B41FA5}">
                      <a16:colId xmlns:a16="http://schemas.microsoft.com/office/drawing/2014/main" val="3089588115"/>
                    </a:ext>
                  </a:extLst>
                </a:gridCol>
                <a:gridCol w="6656799">
                  <a:extLst>
                    <a:ext uri="{9D8B030D-6E8A-4147-A177-3AD203B41FA5}">
                      <a16:colId xmlns:a16="http://schemas.microsoft.com/office/drawing/2014/main" val="489161066"/>
                    </a:ext>
                  </a:extLst>
                </a:gridCol>
              </a:tblGrid>
              <a:tr h="626733">
                <a:tc rowSpan="2">
                  <a:txBody>
                    <a:bodyPr/>
                    <a:lstStyle/>
                    <a:p>
                      <a:endParaRPr lang="en-US" dirty="0"/>
                    </a:p>
                  </a:txBody>
                  <a:tcPr>
                    <a:noFill/>
                  </a:tcPr>
                </a:tc>
                <a:tc>
                  <a:txBody>
                    <a:bodyPr/>
                    <a:lstStyle/>
                    <a:p>
                      <a:pPr algn="ctr"/>
                      <a:r>
                        <a:rPr lang="en-US" sz="3600" dirty="0"/>
                        <a:t>Parent</a:t>
                      </a:r>
                    </a:p>
                  </a:txBody>
                  <a:tcPr>
                    <a:solidFill>
                      <a:schemeClr val="tx2"/>
                    </a:solidFill>
                  </a:tcPr>
                </a:tc>
                <a:extLst>
                  <a:ext uri="{0D108BD9-81ED-4DB2-BD59-A6C34878D82A}">
                    <a16:rowId xmlns:a16="http://schemas.microsoft.com/office/drawing/2014/main" val="3944602314"/>
                  </a:ext>
                </a:extLst>
              </a:tr>
              <a:tr h="2306719">
                <a:tc vMerge="1">
                  <a:txBody>
                    <a:bodyPr/>
                    <a:lstStyle/>
                    <a:p>
                      <a:endParaRPr lang="en-US"/>
                    </a:p>
                  </a:txBody>
                  <a:tcPr/>
                </a:tc>
                <a:tc>
                  <a:txBody>
                    <a:bodyPr/>
                    <a:lstStyle/>
                    <a:p>
                      <a:pPr marL="342900" indent="-342900" algn="l" defTabSz="914400" rtl="0" eaLnBrk="1" latinLnBrk="0" hangingPunct="1">
                        <a:lnSpc>
                          <a:spcPct val="150000"/>
                        </a:lnSpc>
                        <a:spcAft>
                          <a:spcPts val="600"/>
                        </a:spcAft>
                        <a:buFont typeface="Wingdings" panose="05000000000000000000" pitchFamily="2" charset="2"/>
                        <a:buChar char="Ø"/>
                      </a:pPr>
                      <a:r>
                        <a:rPr lang="en-US" sz="2800" kern="1200" dirty="0">
                          <a:solidFill>
                            <a:schemeClr val="dk1"/>
                          </a:solidFill>
                          <a:latin typeface="+mn-lt"/>
                          <a:ea typeface="+mn-ea"/>
                          <a:cs typeface="+mn-cs"/>
                        </a:rPr>
                        <a:t>Preparation for a change in relationship </a:t>
                      </a:r>
                    </a:p>
                    <a:p>
                      <a:pPr marL="342900" indent="-342900" algn="l" defTabSz="914400" rtl="0" eaLnBrk="1" latinLnBrk="0" hangingPunct="1">
                        <a:lnSpc>
                          <a:spcPct val="150000"/>
                        </a:lnSpc>
                        <a:spcAft>
                          <a:spcPts val="600"/>
                        </a:spcAft>
                        <a:buFont typeface="Wingdings" panose="05000000000000000000" pitchFamily="2" charset="2"/>
                        <a:buChar char="Ø"/>
                      </a:pPr>
                      <a:r>
                        <a:rPr lang="en-US" sz="2800" kern="1200" dirty="0">
                          <a:solidFill>
                            <a:schemeClr val="dk1"/>
                          </a:solidFill>
                          <a:latin typeface="+mn-lt"/>
                          <a:ea typeface="+mn-ea"/>
                          <a:cs typeface="+mn-cs"/>
                        </a:rPr>
                        <a:t>Preparation for postpartum health</a:t>
                      </a:r>
                    </a:p>
                    <a:p>
                      <a:pPr marL="342900" indent="-342900" algn="l" defTabSz="914400" rtl="0" eaLnBrk="1" latinLnBrk="0" hangingPunct="1">
                        <a:lnSpc>
                          <a:spcPct val="150000"/>
                        </a:lnSpc>
                        <a:spcAft>
                          <a:spcPts val="600"/>
                        </a:spcAft>
                        <a:buFont typeface="Wingdings" panose="05000000000000000000" pitchFamily="2" charset="2"/>
                        <a:buChar char="Ø"/>
                      </a:pPr>
                      <a:r>
                        <a:rPr lang="en-US" sz="2800" kern="1200" dirty="0">
                          <a:solidFill>
                            <a:schemeClr val="dk1"/>
                          </a:solidFill>
                          <a:latin typeface="+mn-lt"/>
                          <a:ea typeface="+mn-ea"/>
                          <a:cs typeface="+mn-cs"/>
                        </a:rPr>
                        <a:t>Preparation for breastfeeding</a:t>
                      </a:r>
                    </a:p>
                  </a:txBody>
                  <a:tcPr>
                    <a:solidFill>
                      <a:schemeClr val="tx2">
                        <a:lumMod val="20000"/>
                        <a:lumOff val="80000"/>
                      </a:schemeClr>
                    </a:solidFill>
                  </a:tcPr>
                </a:tc>
                <a:extLst>
                  <a:ext uri="{0D108BD9-81ED-4DB2-BD59-A6C34878D82A}">
                    <a16:rowId xmlns:a16="http://schemas.microsoft.com/office/drawing/2014/main" val="166488927"/>
                  </a:ext>
                </a:extLst>
              </a:tr>
            </a:tbl>
          </a:graphicData>
        </a:graphic>
      </p:graphicFrame>
      <p:pic>
        <p:nvPicPr>
          <p:cNvPr id="8" name="Picture 7" descr="Shape&#10;&#10;Description automatically generated with low confidence">
            <a:extLst>
              <a:ext uri="{FF2B5EF4-FFF2-40B4-BE49-F238E27FC236}">
                <a16:creationId xmlns:a16="http://schemas.microsoft.com/office/drawing/2014/main" id="{AC79DBD8-7C7D-41C9-B4FB-A327BA327B67}"/>
              </a:ext>
            </a:extLst>
          </p:cNvPr>
          <p:cNvPicPr>
            <a:picLocks noChangeAspect="1"/>
          </p:cNvPicPr>
          <p:nvPr/>
        </p:nvPicPr>
        <p:blipFill>
          <a:blip r:embed="rId3">
            <a:duotone>
              <a:schemeClr val="accent4">
                <a:shade val="45000"/>
                <a:satMod val="135000"/>
              </a:schemeClr>
              <a:prstClr val="white"/>
            </a:duotone>
          </a:blip>
          <a:stretch>
            <a:fillRect/>
          </a:stretch>
        </p:blipFill>
        <p:spPr>
          <a:xfrm>
            <a:off x="838200" y="2172939"/>
            <a:ext cx="2933452" cy="2933452"/>
          </a:xfrm>
          <a:prstGeom prst="rect">
            <a:avLst/>
          </a:prstGeom>
        </p:spPr>
      </p:pic>
    </p:spTree>
    <p:extLst>
      <p:ext uri="{BB962C8B-B14F-4D97-AF65-F5344CB8AC3E}">
        <p14:creationId xmlns:p14="http://schemas.microsoft.com/office/powerpoint/2010/main" val="91223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95060C05-63DB-479B-881B-2B18C2927537}"/>
              </a:ext>
            </a:extLst>
          </p:cNvPr>
          <p:cNvSpPr/>
          <p:nvPr/>
        </p:nvSpPr>
        <p:spPr>
          <a:xfrm>
            <a:off x="4468681" y="1723845"/>
            <a:ext cx="3243913" cy="32916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Identifying Your Support System</a:t>
            </a:r>
          </a:p>
        </p:txBody>
      </p:sp>
      <p:pic>
        <p:nvPicPr>
          <p:cNvPr id="5" name="Picture 4" descr="Shape&#10;&#10;Description automatically generated with low confidence">
            <a:extLst>
              <a:ext uri="{FF2B5EF4-FFF2-40B4-BE49-F238E27FC236}">
                <a16:creationId xmlns:a16="http://schemas.microsoft.com/office/drawing/2014/main" id="{1B2554AE-CE8B-4596-930D-B54BC75B7CCE}"/>
              </a:ext>
            </a:extLst>
          </p:cNvPr>
          <p:cNvPicPr>
            <a:picLocks noChangeAspect="1"/>
          </p:cNvPicPr>
          <p:nvPr/>
        </p:nvPicPr>
        <p:blipFill>
          <a:blip r:embed="rId3">
            <a:duotone>
              <a:schemeClr val="accent4">
                <a:shade val="45000"/>
                <a:satMod val="135000"/>
              </a:schemeClr>
              <a:prstClr val="white"/>
            </a:duotone>
          </a:blip>
          <a:stretch>
            <a:fillRect/>
          </a:stretch>
        </p:blipFill>
        <p:spPr>
          <a:xfrm>
            <a:off x="4781131" y="2076006"/>
            <a:ext cx="2705988" cy="2705988"/>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FE67D995-D11E-4C85-80E7-03F4F2AC79BC}"/>
              </a:ext>
            </a:extLst>
          </p:cNvPr>
          <p:cNvPicPr>
            <a:picLocks noChangeAspect="1"/>
          </p:cNvPicPr>
          <p:nvPr/>
        </p:nvPicPr>
        <p:blipFill>
          <a:blip r:embed="rId4">
            <a:duotone>
              <a:schemeClr val="bg2">
                <a:shade val="45000"/>
                <a:satMod val="135000"/>
              </a:schemeClr>
              <a:prstClr val="white"/>
            </a:duotone>
          </a:blip>
          <a:stretch>
            <a:fillRect/>
          </a:stretch>
        </p:blipFill>
        <p:spPr>
          <a:xfrm>
            <a:off x="1992134" y="1474525"/>
            <a:ext cx="1626961" cy="1626961"/>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648FE30D-7EA6-4E78-A74F-972AEB9E199E}"/>
              </a:ext>
            </a:extLst>
          </p:cNvPr>
          <p:cNvPicPr>
            <a:picLocks noChangeAspect="1"/>
          </p:cNvPicPr>
          <p:nvPr/>
        </p:nvPicPr>
        <p:blipFill>
          <a:blip r:embed="rId5">
            <a:duotone>
              <a:schemeClr val="bg2">
                <a:shade val="45000"/>
                <a:satMod val="135000"/>
              </a:schemeClr>
              <a:prstClr val="white"/>
            </a:duotone>
          </a:blip>
          <a:stretch>
            <a:fillRect/>
          </a:stretch>
        </p:blipFill>
        <p:spPr>
          <a:xfrm>
            <a:off x="8864899" y="1490949"/>
            <a:ext cx="1531611" cy="1531611"/>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41235B4C-A64D-4170-8554-10556F4CD1EC}"/>
              </a:ext>
            </a:extLst>
          </p:cNvPr>
          <p:cNvPicPr>
            <a:picLocks noChangeAspect="1"/>
          </p:cNvPicPr>
          <p:nvPr/>
        </p:nvPicPr>
        <p:blipFill>
          <a:blip r:embed="rId6">
            <a:duotone>
              <a:schemeClr val="bg2">
                <a:shade val="45000"/>
                <a:satMod val="135000"/>
              </a:schemeClr>
              <a:prstClr val="white"/>
            </a:duotone>
          </a:blip>
          <a:stretch>
            <a:fillRect/>
          </a:stretch>
        </p:blipFill>
        <p:spPr>
          <a:xfrm>
            <a:off x="8691170" y="3803411"/>
            <a:ext cx="1531610" cy="1531610"/>
          </a:xfrm>
          <a:prstGeom prst="rect">
            <a:avLst/>
          </a:prstGeom>
        </p:spPr>
      </p:pic>
      <p:pic>
        <p:nvPicPr>
          <p:cNvPr id="32" name="Picture 31" descr="Shape&#10;&#10;Description automatically generated with low confidence">
            <a:extLst>
              <a:ext uri="{FF2B5EF4-FFF2-40B4-BE49-F238E27FC236}">
                <a16:creationId xmlns:a16="http://schemas.microsoft.com/office/drawing/2014/main" id="{9F42F175-58DE-4B1F-8116-D465A47C6A2C}"/>
              </a:ext>
            </a:extLst>
          </p:cNvPr>
          <p:cNvPicPr>
            <a:picLocks noChangeAspect="1"/>
          </p:cNvPicPr>
          <p:nvPr/>
        </p:nvPicPr>
        <p:blipFill>
          <a:blip r:embed="rId7">
            <a:duotone>
              <a:schemeClr val="bg2">
                <a:shade val="45000"/>
                <a:satMod val="135000"/>
              </a:schemeClr>
              <a:prstClr val="white"/>
            </a:duotone>
          </a:blip>
          <a:stretch>
            <a:fillRect/>
          </a:stretch>
        </p:blipFill>
        <p:spPr>
          <a:xfrm>
            <a:off x="2239162" y="3429000"/>
            <a:ext cx="1535366" cy="1535366"/>
          </a:xfrm>
          <a:prstGeom prst="rect">
            <a:avLst/>
          </a:prstGeom>
        </p:spPr>
      </p:pic>
      <p:sp>
        <p:nvSpPr>
          <p:cNvPr id="33" name="TextBox 32">
            <a:extLst>
              <a:ext uri="{FF2B5EF4-FFF2-40B4-BE49-F238E27FC236}">
                <a16:creationId xmlns:a16="http://schemas.microsoft.com/office/drawing/2014/main" id="{11ECC96C-6004-4714-A15A-3FF5922E325D}"/>
              </a:ext>
            </a:extLst>
          </p:cNvPr>
          <p:cNvSpPr txBox="1"/>
          <p:nvPr/>
        </p:nvSpPr>
        <p:spPr>
          <a:xfrm>
            <a:off x="635051" y="2134832"/>
            <a:ext cx="1531611" cy="461665"/>
          </a:xfrm>
          <a:prstGeom prst="rect">
            <a:avLst/>
          </a:prstGeom>
          <a:noFill/>
          <a:ln>
            <a:noFill/>
          </a:ln>
        </p:spPr>
        <p:txBody>
          <a:bodyPr wrap="square" rtlCol="0">
            <a:spAutoFit/>
          </a:bodyPr>
          <a:lstStyle/>
          <a:p>
            <a:pPr algn="ctr"/>
            <a:r>
              <a:rPr lang="en-US" sz="2400" b="1" dirty="0">
                <a:solidFill>
                  <a:schemeClr val="tx2">
                    <a:lumMod val="75000"/>
                  </a:schemeClr>
                </a:solidFill>
              </a:rPr>
              <a:t>Family</a:t>
            </a:r>
          </a:p>
        </p:txBody>
      </p:sp>
      <p:sp>
        <p:nvSpPr>
          <p:cNvPr id="34" name="TextBox 33">
            <a:extLst>
              <a:ext uri="{FF2B5EF4-FFF2-40B4-BE49-F238E27FC236}">
                <a16:creationId xmlns:a16="http://schemas.microsoft.com/office/drawing/2014/main" id="{F1DC7AF4-75C8-4212-A5FC-768ABB82DBB8}"/>
              </a:ext>
            </a:extLst>
          </p:cNvPr>
          <p:cNvSpPr txBox="1"/>
          <p:nvPr/>
        </p:nvSpPr>
        <p:spPr>
          <a:xfrm>
            <a:off x="10304312" y="2009874"/>
            <a:ext cx="1531611" cy="461665"/>
          </a:xfrm>
          <a:prstGeom prst="rect">
            <a:avLst/>
          </a:prstGeom>
          <a:noFill/>
          <a:ln>
            <a:noFill/>
          </a:ln>
        </p:spPr>
        <p:txBody>
          <a:bodyPr wrap="square" rtlCol="0">
            <a:spAutoFit/>
          </a:bodyPr>
          <a:lstStyle/>
          <a:p>
            <a:pPr algn="ctr"/>
            <a:r>
              <a:rPr lang="en-US" sz="2400" b="1" dirty="0">
                <a:solidFill>
                  <a:schemeClr val="tx2">
                    <a:lumMod val="75000"/>
                  </a:schemeClr>
                </a:solidFill>
              </a:rPr>
              <a:t>Friends</a:t>
            </a:r>
          </a:p>
        </p:txBody>
      </p:sp>
      <p:sp>
        <p:nvSpPr>
          <p:cNvPr id="35" name="TextBox 34">
            <a:extLst>
              <a:ext uri="{FF2B5EF4-FFF2-40B4-BE49-F238E27FC236}">
                <a16:creationId xmlns:a16="http://schemas.microsoft.com/office/drawing/2014/main" id="{46D6A591-E5E2-4646-A09E-30C487793DBB}"/>
              </a:ext>
            </a:extLst>
          </p:cNvPr>
          <p:cNvSpPr txBox="1"/>
          <p:nvPr/>
        </p:nvSpPr>
        <p:spPr>
          <a:xfrm>
            <a:off x="501050" y="3846005"/>
            <a:ext cx="1886433" cy="830997"/>
          </a:xfrm>
          <a:prstGeom prst="rect">
            <a:avLst/>
          </a:prstGeom>
          <a:noFill/>
          <a:ln>
            <a:noFill/>
          </a:ln>
        </p:spPr>
        <p:txBody>
          <a:bodyPr wrap="square" rtlCol="0">
            <a:spAutoFit/>
          </a:bodyPr>
          <a:lstStyle/>
          <a:p>
            <a:pPr algn="ctr"/>
            <a:r>
              <a:rPr lang="en-US" sz="2400" b="1" dirty="0">
                <a:solidFill>
                  <a:schemeClr val="tx2">
                    <a:lumMod val="75000"/>
                  </a:schemeClr>
                </a:solidFill>
              </a:rPr>
              <a:t>Community Resources</a:t>
            </a:r>
          </a:p>
        </p:txBody>
      </p:sp>
      <p:sp>
        <p:nvSpPr>
          <p:cNvPr id="36" name="TextBox 35">
            <a:extLst>
              <a:ext uri="{FF2B5EF4-FFF2-40B4-BE49-F238E27FC236}">
                <a16:creationId xmlns:a16="http://schemas.microsoft.com/office/drawing/2014/main" id="{4F2AB6BA-6F9E-45E4-9D43-150D27A7E192}"/>
              </a:ext>
            </a:extLst>
          </p:cNvPr>
          <p:cNvSpPr txBox="1"/>
          <p:nvPr/>
        </p:nvSpPr>
        <p:spPr>
          <a:xfrm>
            <a:off x="10115076" y="4502701"/>
            <a:ext cx="1531611" cy="461665"/>
          </a:xfrm>
          <a:prstGeom prst="rect">
            <a:avLst/>
          </a:prstGeom>
          <a:noFill/>
          <a:ln>
            <a:noFill/>
          </a:ln>
        </p:spPr>
        <p:txBody>
          <a:bodyPr wrap="square" rtlCol="0">
            <a:spAutoFit/>
          </a:bodyPr>
          <a:lstStyle/>
          <a:p>
            <a:pPr algn="ctr"/>
            <a:r>
              <a:rPr lang="en-US" sz="2400" b="1" dirty="0">
                <a:solidFill>
                  <a:schemeClr val="tx2">
                    <a:lumMod val="75000"/>
                  </a:schemeClr>
                </a:solidFill>
              </a:rPr>
              <a:t>Church</a:t>
            </a:r>
          </a:p>
        </p:txBody>
      </p:sp>
      <p:cxnSp>
        <p:nvCxnSpPr>
          <p:cNvPr id="38" name="Straight Connector 37">
            <a:extLst>
              <a:ext uri="{FF2B5EF4-FFF2-40B4-BE49-F238E27FC236}">
                <a16:creationId xmlns:a16="http://schemas.microsoft.com/office/drawing/2014/main" id="{462462D6-1C17-4781-9F69-520645A7A65A}"/>
              </a:ext>
            </a:extLst>
          </p:cNvPr>
          <p:cNvCxnSpPr/>
          <p:nvPr/>
        </p:nvCxnSpPr>
        <p:spPr>
          <a:xfrm>
            <a:off x="3552218" y="2593126"/>
            <a:ext cx="910851" cy="395202"/>
          </a:xfrm>
          <a:prstGeom prst="line">
            <a:avLst/>
          </a:prstGeom>
        </p:spPr>
        <p:style>
          <a:lnRef idx="1">
            <a:schemeClr val="accent4"/>
          </a:lnRef>
          <a:fillRef idx="0">
            <a:schemeClr val="accent4"/>
          </a:fillRef>
          <a:effectRef idx="0">
            <a:schemeClr val="accent4"/>
          </a:effectRef>
          <a:fontRef idx="minor">
            <a:schemeClr val="tx1"/>
          </a:fontRef>
        </p:style>
      </p:cxnSp>
      <p:cxnSp>
        <p:nvCxnSpPr>
          <p:cNvPr id="39" name="Straight Connector 38">
            <a:extLst>
              <a:ext uri="{FF2B5EF4-FFF2-40B4-BE49-F238E27FC236}">
                <a16:creationId xmlns:a16="http://schemas.microsoft.com/office/drawing/2014/main" id="{0689AF6A-54C5-42EA-AF0B-266C6A757B7D}"/>
              </a:ext>
            </a:extLst>
          </p:cNvPr>
          <p:cNvCxnSpPr>
            <a:cxnSpLocks/>
          </p:cNvCxnSpPr>
          <p:nvPr/>
        </p:nvCxnSpPr>
        <p:spPr>
          <a:xfrm>
            <a:off x="7710272" y="4261503"/>
            <a:ext cx="851908" cy="520491"/>
          </a:xfrm>
          <a:prstGeom prst="line">
            <a:avLst/>
          </a:prstGeom>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id="{7B526407-142C-4E5F-8365-CA86C282FAB8}"/>
              </a:ext>
            </a:extLst>
          </p:cNvPr>
          <p:cNvCxnSpPr>
            <a:cxnSpLocks/>
          </p:cNvCxnSpPr>
          <p:nvPr/>
        </p:nvCxnSpPr>
        <p:spPr>
          <a:xfrm flipV="1">
            <a:off x="7797546" y="2471539"/>
            <a:ext cx="893624" cy="428431"/>
          </a:xfrm>
          <a:prstGeom prst="line">
            <a:avLst/>
          </a:prstGeom>
        </p:spPr>
        <p:style>
          <a:lnRef idx="1">
            <a:schemeClr val="accent4"/>
          </a:lnRef>
          <a:fillRef idx="0">
            <a:schemeClr val="accent4"/>
          </a:fillRef>
          <a:effectRef idx="0">
            <a:schemeClr val="accent4"/>
          </a:effectRef>
          <a:fontRef idx="minor">
            <a:schemeClr val="tx1"/>
          </a:fontRef>
        </p:style>
      </p:cxnSp>
      <p:cxnSp>
        <p:nvCxnSpPr>
          <p:cNvPr id="42" name="Straight Connector 41">
            <a:extLst>
              <a:ext uri="{FF2B5EF4-FFF2-40B4-BE49-F238E27FC236}">
                <a16:creationId xmlns:a16="http://schemas.microsoft.com/office/drawing/2014/main" id="{36233BEF-460B-489F-B897-5060EDC44EEC}"/>
              </a:ext>
            </a:extLst>
          </p:cNvPr>
          <p:cNvCxnSpPr>
            <a:cxnSpLocks/>
          </p:cNvCxnSpPr>
          <p:nvPr/>
        </p:nvCxnSpPr>
        <p:spPr>
          <a:xfrm flipV="1">
            <a:off x="3836582" y="4239889"/>
            <a:ext cx="836845" cy="525624"/>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3674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Accessing Your Support System</a:t>
            </a:r>
          </a:p>
        </p:txBody>
      </p:sp>
      <p:graphicFrame>
        <p:nvGraphicFramePr>
          <p:cNvPr id="7" name="Diagram 6">
            <a:extLst>
              <a:ext uri="{FF2B5EF4-FFF2-40B4-BE49-F238E27FC236}">
                <a16:creationId xmlns:a16="http://schemas.microsoft.com/office/drawing/2014/main" id="{D97B08E4-88AF-4295-94AE-2E322433A1E2}"/>
              </a:ext>
            </a:extLst>
          </p:cNvPr>
          <p:cNvGraphicFramePr/>
          <p:nvPr>
            <p:extLst>
              <p:ext uri="{D42A27DB-BD31-4B8C-83A1-F6EECF244321}">
                <p14:modId xmlns:p14="http://schemas.microsoft.com/office/powerpoint/2010/main" val="1217557789"/>
              </p:ext>
            </p:extLst>
          </p:nvPr>
        </p:nvGraphicFramePr>
        <p:xfrm>
          <a:off x="838199" y="1657039"/>
          <a:ext cx="10942984" cy="3543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96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dirty="0"/>
              <a:t>Resources Available</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4373218" y="1815547"/>
            <a:ext cx="7262190" cy="3737449"/>
          </a:xfrm>
        </p:spPr>
        <p:txBody>
          <a:bodyPr>
            <a:normAutofit fontScale="92500"/>
          </a:bodyPr>
          <a:lstStyle/>
          <a:p>
            <a:pPr marL="0" indent="0" algn="ctr">
              <a:lnSpc>
                <a:spcPct val="110000"/>
              </a:lnSpc>
              <a:spcBef>
                <a:spcPts val="0"/>
              </a:spcBef>
              <a:buNone/>
            </a:pPr>
            <a:r>
              <a:rPr lang="en-US" dirty="0"/>
              <a:t>If you or someone you know needs support with preparing a safe home for baby, please call the </a:t>
            </a:r>
          </a:p>
          <a:p>
            <a:pPr marL="0" indent="0" algn="ctr">
              <a:lnSpc>
                <a:spcPct val="110000"/>
              </a:lnSpc>
              <a:spcBef>
                <a:spcPts val="0"/>
              </a:spcBef>
              <a:buNone/>
            </a:pPr>
            <a:r>
              <a:rPr lang="en-US" b="1" dirty="0"/>
              <a:t>LIFT Program </a:t>
            </a:r>
            <a:r>
              <a:rPr lang="en-US" dirty="0"/>
              <a:t>at </a:t>
            </a:r>
          </a:p>
          <a:p>
            <a:pPr marL="0" indent="0" algn="ctr">
              <a:lnSpc>
                <a:spcPct val="110000"/>
              </a:lnSpc>
              <a:spcBef>
                <a:spcPts val="0"/>
              </a:spcBef>
              <a:buNone/>
            </a:pPr>
            <a:r>
              <a:rPr lang="en-US" b="1" dirty="0"/>
              <a:t>909-388-0445</a:t>
            </a:r>
            <a:r>
              <a:rPr lang="en-US" dirty="0"/>
              <a:t> or </a:t>
            </a:r>
            <a:r>
              <a:rPr lang="en-US" b="1" dirty="0"/>
              <a:t>2-1-1</a:t>
            </a:r>
          </a:p>
        </p:txBody>
      </p:sp>
      <p:pic>
        <p:nvPicPr>
          <p:cNvPr id="8" name="Picture 7" descr="Shape&#10;&#10;Description automatically generated with low confidence">
            <a:extLst>
              <a:ext uri="{FF2B5EF4-FFF2-40B4-BE49-F238E27FC236}">
                <a16:creationId xmlns:a16="http://schemas.microsoft.com/office/drawing/2014/main" id="{FCECBDE3-8ADA-477D-A656-86A4B3A7A4DC}"/>
              </a:ext>
            </a:extLst>
          </p:cNvPr>
          <p:cNvPicPr>
            <a:picLocks noChangeAspect="1"/>
          </p:cNvPicPr>
          <p:nvPr/>
        </p:nvPicPr>
        <p:blipFill>
          <a:blip r:embed="rId3">
            <a:duotone>
              <a:schemeClr val="accent4">
                <a:shade val="45000"/>
                <a:satMod val="135000"/>
              </a:schemeClr>
              <a:prstClr val="white"/>
            </a:duotone>
          </a:blip>
          <a:stretch>
            <a:fillRect/>
          </a:stretch>
        </p:blipFill>
        <p:spPr>
          <a:xfrm>
            <a:off x="933545" y="1946026"/>
            <a:ext cx="2962594" cy="2962594"/>
          </a:xfrm>
          <a:prstGeom prst="rect">
            <a:avLst/>
          </a:prstGeom>
        </p:spPr>
      </p:pic>
    </p:spTree>
    <p:extLst>
      <p:ext uri="{BB962C8B-B14F-4D97-AF65-F5344CB8AC3E}">
        <p14:creationId xmlns:p14="http://schemas.microsoft.com/office/powerpoint/2010/main" val="2828642134"/>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53D5CF-6D2C-43FB-B9B6-33C53351381F}">
  <ds:schemaRefs>
    <ds:schemaRef ds:uri="http://schemas.microsoft.com/sharepoint/v3/contenttype/forms"/>
  </ds:schemaRefs>
</ds:datastoreItem>
</file>

<file path=customXml/itemProps2.xml><?xml version="1.0" encoding="utf-8"?>
<ds:datastoreItem xmlns:ds="http://schemas.openxmlformats.org/officeDocument/2006/customXml" ds:itemID="{1E926F8A-A47B-4E52-84AB-C7677FF814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31852-0824-4e9a-b702-9c57543736b3"/>
    <ds:schemaRef ds:uri="887d5c03-7ef8-44a5-84bc-0b2768140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4F5F5C-B126-469D-A2B0-F8A2B85EF3E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MHN</Template>
  <TotalTime>2250</TotalTime>
  <Words>2412</Words>
  <Application>Microsoft Office PowerPoint</Application>
  <PresentationFormat>Widescreen</PresentationFormat>
  <Paragraphs>163</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Franklin Gothic Book</vt:lpstr>
      <vt:lpstr>Franklin Gothic Demi</vt:lpstr>
      <vt:lpstr>Helvetica Neue</vt:lpstr>
      <vt:lpstr>Palatino Linotype</vt:lpstr>
      <vt:lpstr>TimesNewRomanPS-BoldMT</vt:lpstr>
      <vt:lpstr>TimesNewRomanPSMT</vt:lpstr>
      <vt:lpstr>Wingdings</vt:lpstr>
      <vt:lpstr>MHN</vt:lpstr>
      <vt:lpstr>Preparing a Safe Home for Baby</vt:lpstr>
      <vt:lpstr>Welcome</vt:lpstr>
      <vt:lpstr>By the end of our time together,     you will…</vt:lpstr>
      <vt:lpstr>3 Things You Need to Know</vt:lpstr>
      <vt:lpstr>Making a Plan</vt:lpstr>
      <vt:lpstr>Emotional Preparation</vt:lpstr>
      <vt:lpstr>Identifying Your Support System</vt:lpstr>
      <vt:lpstr>Accessing Your Support System</vt:lpstr>
      <vt:lpstr>Resources Available</vt:lpstr>
      <vt:lpstr>Let’s Chat…</vt:lpstr>
      <vt:lpstr>Think - Pair - Share</vt:lpstr>
      <vt:lpstr>Group Discussion</vt:lpstr>
      <vt:lpstr>Personal Reflection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Marika Baren</dc:creator>
  <cp:lastModifiedBy>Vanessa Helfrick Paulus</cp:lastModifiedBy>
  <cp:revision>66</cp:revision>
  <dcterms:created xsi:type="dcterms:W3CDTF">2021-03-25T16:45:16Z</dcterms:created>
  <dcterms:modified xsi:type="dcterms:W3CDTF">2022-05-25T21:12:02Z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