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74" r:id="rId5"/>
  </p:sldMasterIdLst>
  <p:notesMasterIdLst>
    <p:notesMasterId r:id="rId20"/>
  </p:notesMasterIdLst>
  <p:sldIdLst>
    <p:sldId id="256" r:id="rId6"/>
    <p:sldId id="257" r:id="rId7"/>
    <p:sldId id="273" r:id="rId8"/>
    <p:sldId id="272" r:id="rId9"/>
    <p:sldId id="278" r:id="rId10"/>
    <p:sldId id="279" r:id="rId11"/>
    <p:sldId id="277" r:id="rId12"/>
    <p:sldId id="267" r:id="rId13"/>
    <p:sldId id="268" r:id="rId14"/>
    <p:sldId id="269" r:id="rId15"/>
    <p:sldId id="270" r:id="rId16"/>
    <p:sldId id="271" r:id="rId17"/>
    <p:sldId id="280"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anne Powell" initials="KP" lastIdx="1" clrIdx="0">
    <p:extLst>
      <p:ext uri="{19B8F6BF-5375-455C-9EA6-DF929625EA0E}">
        <p15:presenceInfo xmlns:p15="http://schemas.microsoft.com/office/powerpoint/2012/main" userId="S::Kpowell@socialent.onmicrosoft.com::2b8ac1fc-e5e4-4cc9-b391-42a00bbeb6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4DAB5-6E56-4BF8-B577-26391D1896B6}" v="2" dt="2021-12-06T17:15:27.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0674" autoAdjust="0"/>
  </p:normalViewPr>
  <p:slideViewPr>
    <p:cSldViewPr snapToGrid="0">
      <p:cViewPr varScale="1">
        <p:scale>
          <a:sx n="69" d="100"/>
          <a:sy n="69" d="100"/>
        </p:scale>
        <p:origin x="21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Helfrick Paulus" userId="31639b0a-d3f1-4131-9144-431f213b3c71" providerId="ADAL" clId="{4D64DAB5-6E56-4BF8-B577-26391D1896B6}"/>
    <pc:docChg chg="modSld">
      <pc:chgData name="Vanessa Helfrick Paulus" userId="31639b0a-d3f1-4131-9144-431f213b3c71" providerId="ADAL" clId="{4D64DAB5-6E56-4BF8-B577-26391D1896B6}" dt="2021-12-06T17:15:27.866" v="1" actId="120"/>
      <pc:docMkLst>
        <pc:docMk/>
      </pc:docMkLst>
      <pc:sldChg chg="modSp">
        <pc:chgData name="Vanessa Helfrick Paulus" userId="31639b0a-d3f1-4131-9144-431f213b3c71" providerId="ADAL" clId="{4D64DAB5-6E56-4BF8-B577-26391D1896B6}" dt="2021-12-06T17:15:27.866" v="1" actId="120"/>
        <pc:sldMkLst>
          <pc:docMk/>
          <pc:sldMk cId="4227682004" sldId="277"/>
        </pc:sldMkLst>
        <pc:graphicFrameChg chg="mod">
          <ac:chgData name="Vanessa Helfrick Paulus" userId="31639b0a-d3f1-4131-9144-431f213b3c71" providerId="ADAL" clId="{4D64DAB5-6E56-4BF8-B577-26391D1896B6}" dt="2021-12-06T17:15:27.866" v="1" actId="120"/>
          <ac:graphicFrameMkLst>
            <pc:docMk/>
            <pc:sldMk cId="4227682004" sldId="277"/>
            <ac:graphicFrameMk id="2" creationId="{C6EC5C11-6CDF-40E0-85E9-3F2E3311113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70F87-F018-4C62-9660-618C1D5AFF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8C0FFE8-FC13-412F-8347-88F4BFD9B3DC}">
      <dgm:prSet phldrT="[Text]"/>
      <dgm:spPr>
        <a:solidFill>
          <a:schemeClr val="tx2">
            <a:lumMod val="20000"/>
            <a:lumOff val="80000"/>
          </a:schemeClr>
        </a:solidFill>
      </dgm:spPr>
      <dgm:t>
        <a:bodyPr/>
        <a:lstStyle/>
        <a:p>
          <a:pPr algn="l"/>
          <a:r>
            <a:rPr lang="es-MX" b="1" dirty="0">
              <a:solidFill>
                <a:schemeClr val="tx2">
                  <a:lumMod val="75000"/>
                </a:schemeClr>
              </a:solidFill>
            </a:rPr>
            <a:t>Fomentar y practicar el autocuidado</a:t>
          </a:r>
          <a:endParaRPr lang="en-US" b="1" dirty="0">
            <a:solidFill>
              <a:schemeClr val="tx2">
                <a:lumMod val="75000"/>
              </a:schemeClr>
            </a:solidFill>
          </a:endParaRPr>
        </a:p>
      </dgm:t>
    </dgm:pt>
    <dgm:pt modelId="{9D40924C-9B1F-40DD-B805-40B7A45C0822}" type="parTrans" cxnId="{F39D4BAE-FE31-41DF-8E87-F7CB9B23DF18}">
      <dgm:prSet/>
      <dgm:spPr/>
      <dgm:t>
        <a:bodyPr/>
        <a:lstStyle/>
        <a:p>
          <a:endParaRPr lang="en-US"/>
        </a:p>
      </dgm:t>
    </dgm:pt>
    <dgm:pt modelId="{B13D7765-1AE1-4987-835A-F62FD2807F38}" type="sibTrans" cxnId="{F39D4BAE-FE31-41DF-8E87-F7CB9B23DF18}">
      <dgm:prSet/>
      <dgm:spPr>
        <a:ln>
          <a:solidFill>
            <a:schemeClr val="tx2">
              <a:lumMod val="75000"/>
            </a:schemeClr>
          </a:solidFill>
        </a:ln>
      </dgm:spPr>
      <dgm:t>
        <a:bodyPr/>
        <a:lstStyle/>
        <a:p>
          <a:endParaRPr lang="en-US"/>
        </a:p>
      </dgm:t>
    </dgm:pt>
    <dgm:pt modelId="{290F6D22-6B69-4E6E-81D0-1DC48BBF0827}">
      <dgm:prSet phldrT="[Text]"/>
      <dgm:spPr>
        <a:solidFill>
          <a:schemeClr val="tx2">
            <a:lumMod val="40000"/>
            <a:lumOff val="60000"/>
          </a:schemeClr>
        </a:solidFill>
      </dgm:spPr>
      <dgm:t>
        <a:bodyPr/>
        <a:lstStyle/>
        <a:p>
          <a:r>
            <a:rPr lang="es-MX" b="1" dirty="0">
              <a:solidFill>
                <a:schemeClr val="tx2">
                  <a:lumMod val="50000"/>
                </a:schemeClr>
              </a:solidFill>
            </a:rPr>
            <a:t>Conocer su sistema de apoyo y pedir ayuda</a:t>
          </a:r>
          <a:endParaRPr lang="en-US" b="1" dirty="0">
            <a:solidFill>
              <a:schemeClr val="tx2">
                <a:lumMod val="50000"/>
              </a:schemeClr>
            </a:solidFill>
          </a:endParaRPr>
        </a:p>
      </dgm:t>
    </dgm:pt>
    <dgm:pt modelId="{607A1109-7ED4-4641-8489-6E0262CC2DF8}" type="parTrans" cxnId="{DAF75DA9-FEC5-4F44-BB1E-D4F92636DA2C}">
      <dgm:prSet/>
      <dgm:spPr/>
      <dgm:t>
        <a:bodyPr/>
        <a:lstStyle/>
        <a:p>
          <a:endParaRPr lang="en-US"/>
        </a:p>
      </dgm:t>
    </dgm:pt>
    <dgm:pt modelId="{4BD89D34-E9F7-4089-A59D-2138C1861731}" type="sibTrans" cxnId="{DAF75DA9-FEC5-4F44-BB1E-D4F92636DA2C}">
      <dgm:prSet/>
      <dgm:spPr/>
      <dgm:t>
        <a:bodyPr/>
        <a:lstStyle/>
        <a:p>
          <a:endParaRPr lang="en-US"/>
        </a:p>
      </dgm:t>
    </dgm:pt>
    <dgm:pt modelId="{45369626-A5C8-4C59-9A97-20AA552249CE}">
      <dgm:prSet phldrT="[Text]"/>
      <dgm:spPr>
        <a:solidFill>
          <a:schemeClr val="tx2">
            <a:lumMod val="60000"/>
            <a:lumOff val="40000"/>
          </a:schemeClr>
        </a:solidFill>
      </dgm:spPr>
      <dgm:t>
        <a:bodyPr/>
        <a:lstStyle/>
        <a:p>
          <a:r>
            <a:rPr lang="es-MX" b="1" dirty="0">
              <a:solidFill>
                <a:schemeClr val="bg1"/>
              </a:solidFill>
            </a:rPr>
            <a:t>Estar en sintonía y ser empático con la madre y el bebé</a:t>
          </a:r>
          <a:endParaRPr lang="en-US" b="1" dirty="0">
            <a:solidFill>
              <a:schemeClr val="bg1"/>
            </a:solidFill>
          </a:endParaRPr>
        </a:p>
      </dgm:t>
    </dgm:pt>
    <dgm:pt modelId="{F2F4700F-3AD2-4C0B-A4DE-F415CBB8BD93}" type="parTrans" cxnId="{B443FDDA-7520-43FF-9FE0-E53B32A576D2}">
      <dgm:prSet/>
      <dgm:spPr/>
      <dgm:t>
        <a:bodyPr/>
        <a:lstStyle/>
        <a:p>
          <a:endParaRPr lang="en-US"/>
        </a:p>
      </dgm:t>
    </dgm:pt>
    <dgm:pt modelId="{02A6F648-EAD3-456D-8992-CB928FC775BF}" type="sibTrans" cxnId="{B443FDDA-7520-43FF-9FE0-E53B32A576D2}">
      <dgm:prSet/>
      <dgm:spPr/>
      <dgm:t>
        <a:bodyPr/>
        <a:lstStyle/>
        <a:p>
          <a:endParaRPr lang="en-US"/>
        </a:p>
      </dgm:t>
    </dgm:pt>
    <dgm:pt modelId="{840C8E83-F67E-4469-901C-2344AA4325E0}">
      <dgm:prSet/>
      <dgm:spPr>
        <a:solidFill>
          <a:schemeClr val="tx2">
            <a:lumMod val="75000"/>
          </a:schemeClr>
        </a:solidFill>
      </dgm:spPr>
      <dgm:t>
        <a:bodyPr/>
        <a:lstStyle/>
        <a:p>
          <a:r>
            <a:rPr lang="es-MX" b="1" dirty="0"/>
            <a:t>Conocer los signos de la depresión y la ansiedad posparto</a:t>
          </a:r>
          <a:r>
            <a:rPr lang="en-US" b="1" dirty="0"/>
            <a:t> </a:t>
          </a:r>
        </a:p>
      </dgm:t>
    </dgm:pt>
    <dgm:pt modelId="{1A7B0EC1-73BF-4984-A0FA-83FE0036B777}" type="parTrans" cxnId="{07433A92-2103-467B-AB6D-5B4F53D5B395}">
      <dgm:prSet/>
      <dgm:spPr/>
      <dgm:t>
        <a:bodyPr/>
        <a:lstStyle/>
        <a:p>
          <a:endParaRPr lang="en-US"/>
        </a:p>
      </dgm:t>
    </dgm:pt>
    <dgm:pt modelId="{34105EE3-2323-4E6B-9DC8-CBDF1397AFAD}" type="sibTrans" cxnId="{07433A92-2103-467B-AB6D-5B4F53D5B395}">
      <dgm:prSet/>
      <dgm:spPr/>
      <dgm:t>
        <a:bodyPr/>
        <a:lstStyle/>
        <a:p>
          <a:endParaRPr lang="en-US"/>
        </a:p>
      </dgm:t>
    </dgm:pt>
    <dgm:pt modelId="{71F5E7B8-051D-42CC-BFE0-51509BC7B61C}" type="pres">
      <dgm:prSet presAssocID="{60370F87-F018-4C62-9660-618C1D5AFFF1}" presName="Name0" presStyleCnt="0">
        <dgm:presLayoutVars>
          <dgm:chMax val="7"/>
          <dgm:chPref val="7"/>
          <dgm:dir/>
        </dgm:presLayoutVars>
      </dgm:prSet>
      <dgm:spPr/>
    </dgm:pt>
    <dgm:pt modelId="{CB570B3D-BB98-4C1B-BF3C-DEC9A3AEB5B4}" type="pres">
      <dgm:prSet presAssocID="{60370F87-F018-4C62-9660-618C1D5AFFF1}" presName="Name1" presStyleCnt="0"/>
      <dgm:spPr/>
    </dgm:pt>
    <dgm:pt modelId="{AA7734EB-0A3B-4EA2-A635-2D996CA2AA3A}" type="pres">
      <dgm:prSet presAssocID="{60370F87-F018-4C62-9660-618C1D5AFFF1}" presName="cycle" presStyleCnt="0"/>
      <dgm:spPr/>
    </dgm:pt>
    <dgm:pt modelId="{029C5C39-54E3-4AAD-9A32-FA69F1D28A88}" type="pres">
      <dgm:prSet presAssocID="{60370F87-F018-4C62-9660-618C1D5AFFF1}" presName="srcNode" presStyleLbl="node1" presStyleIdx="0" presStyleCnt="4"/>
      <dgm:spPr/>
    </dgm:pt>
    <dgm:pt modelId="{3B018805-FAD7-46AB-84CB-0DF629168148}" type="pres">
      <dgm:prSet presAssocID="{60370F87-F018-4C62-9660-618C1D5AFFF1}" presName="conn" presStyleLbl="parChTrans1D2" presStyleIdx="0" presStyleCnt="1"/>
      <dgm:spPr/>
    </dgm:pt>
    <dgm:pt modelId="{0DE7A3A5-B0AF-4921-861B-AC3A76A5C0E4}" type="pres">
      <dgm:prSet presAssocID="{60370F87-F018-4C62-9660-618C1D5AFFF1}" presName="extraNode" presStyleLbl="node1" presStyleIdx="0" presStyleCnt="4"/>
      <dgm:spPr/>
    </dgm:pt>
    <dgm:pt modelId="{4AC23A59-626B-4C67-A2AA-13A2156C8A52}" type="pres">
      <dgm:prSet presAssocID="{60370F87-F018-4C62-9660-618C1D5AFFF1}" presName="dstNode" presStyleLbl="node1" presStyleIdx="0" presStyleCnt="4"/>
      <dgm:spPr/>
    </dgm:pt>
    <dgm:pt modelId="{AC4A1662-A74E-4BC8-8CFA-AB28A2308871}" type="pres">
      <dgm:prSet presAssocID="{38C0FFE8-FC13-412F-8347-88F4BFD9B3DC}" presName="text_1" presStyleLbl="node1" presStyleIdx="0" presStyleCnt="4">
        <dgm:presLayoutVars>
          <dgm:bulletEnabled val="1"/>
        </dgm:presLayoutVars>
      </dgm:prSet>
      <dgm:spPr/>
    </dgm:pt>
    <dgm:pt modelId="{0B08D6DE-0276-4067-BE47-99D83EE30AD4}" type="pres">
      <dgm:prSet presAssocID="{38C0FFE8-FC13-412F-8347-88F4BFD9B3DC}" presName="accent_1" presStyleCnt="0"/>
      <dgm:spPr/>
    </dgm:pt>
    <dgm:pt modelId="{0C54C222-BF8D-4CB9-821C-556FD29072B2}" type="pres">
      <dgm:prSet presAssocID="{38C0FFE8-FC13-412F-8347-88F4BFD9B3DC}" presName="accentRepeatNode" presStyleLbl="solidFgAcc1" presStyleIdx="0" presStyleCnt="4"/>
      <dgm:spPr>
        <a:ln>
          <a:solidFill>
            <a:schemeClr val="tx2">
              <a:lumMod val="75000"/>
            </a:schemeClr>
          </a:solidFill>
        </a:ln>
      </dgm:spPr>
    </dgm:pt>
    <dgm:pt modelId="{D95B1F6D-0B6B-4DE4-94F6-BB187567DED7}" type="pres">
      <dgm:prSet presAssocID="{290F6D22-6B69-4E6E-81D0-1DC48BBF0827}" presName="text_2" presStyleLbl="node1" presStyleIdx="1" presStyleCnt="4">
        <dgm:presLayoutVars>
          <dgm:bulletEnabled val="1"/>
        </dgm:presLayoutVars>
      </dgm:prSet>
      <dgm:spPr/>
    </dgm:pt>
    <dgm:pt modelId="{173E2C4E-D13F-47D9-B835-D2B95E20D05D}" type="pres">
      <dgm:prSet presAssocID="{290F6D22-6B69-4E6E-81D0-1DC48BBF0827}" presName="accent_2" presStyleCnt="0"/>
      <dgm:spPr/>
    </dgm:pt>
    <dgm:pt modelId="{9CA7A941-5C00-4F74-8CE0-25391D70AA61}" type="pres">
      <dgm:prSet presAssocID="{290F6D22-6B69-4E6E-81D0-1DC48BBF0827}" presName="accentRepeatNode" presStyleLbl="solidFgAcc1" presStyleIdx="1" presStyleCnt="4"/>
      <dgm:spPr>
        <a:ln>
          <a:solidFill>
            <a:schemeClr val="tx2">
              <a:lumMod val="75000"/>
            </a:schemeClr>
          </a:solidFill>
        </a:ln>
      </dgm:spPr>
    </dgm:pt>
    <dgm:pt modelId="{85928CFE-FC5A-4270-9B77-4E42C0D2C65A}" type="pres">
      <dgm:prSet presAssocID="{45369626-A5C8-4C59-9A97-20AA552249CE}" presName="text_3" presStyleLbl="node1" presStyleIdx="2" presStyleCnt="4">
        <dgm:presLayoutVars>
          <dgm:bulletEnabled val="1"/>
        </dgm:presLayoutVars>
      </dgm:prSet>
      <dgm:spPr/>
    </dgm:pt>
    <dgm:pt modelId="{535B0C21-1A38-48F0-8FE9-F72605C97443}" type="pres">
      <dgm:prSet presAssocID="{45369626-A5C8-4C59-9A97-20AA552249CE}" presName="accent_3" presStyleCnt="0"/>
      <dgm:spPr/>
    </dgm:pt>
    <dgm:pt modelId="{110C9B71-15D4-421D-8F98-81C6B318CC09}" type="pres">
      <dgm:prSet presAssocID="{45369626-A5C8-4C59-9A97-20AA552249CE}" presName="accentRepeatNode" presStyleLbl="solidFgAcc1" presStyleIdx="2" presStyleCnt="4"/>
      <dgm:spPr>
        <a:ln>
          <a:solidFill>
            <a:schemeClr val="tx2">
              <a:lumMod val="75000"/>
            </a:schemeClr>
          </a:solidFill>
        </a:ln>
      </dgm:spPr>
    </dgm:pt>
    <dgm:pt modelId="{632A2272-D453-4202-87A8-6A0B47C1CB7A}" type="pres">
      <dgm:prSet presAssocID="{840C8E83-F67E-4469-901C-2344AA4325E0}" presName="text_4" presStyleLbl="node1" presStyleIdx="3" presStyleCnt="4">
        <dgm:presLayoutVars>
          <dgm:bulletEnabled val="1"/>
        </dgm:presLayoutVars>
      </dgm:prSet>
      <dgm:spPr/>
    </dgm:pt>
    <dgm:pt modelId="{CCE360BF-EBF8-4F90-8A1C-7A2F5431F3B7}" type="pres">
      <dgm:prSet presAssocID="{840C8E83-F67E-4469-901C-2344AA4325E0}" presName="accent_4" presStyleCnt="0"/>
      <dgm:spPr/>
    </dgm:pt>
    <dgm:pt modelId="{C3C0B0C2-5964-4196-B3FB-8E6A9296FEE1}" type="pres">
      <dgm:prSet presAssocID="{840C8E83-F67E-4469-901C-2344AA4325E0}" presName="accentRepeatNode" presStyleLbl="solidFgAcc1" presStyleIdx="3" presStyleCnt="4"/>
      <dgm:spPr>
        <a:ln>
          <a:solidFill>
            <a:schemeClr val="tx2">
              <a:lumMod val="75000"/>
            </a:schemeClr>
          </a:solidFill>
        </a:ln>
      </dgm:spPr>
    </dgm:pt>
  </dgm:ptLst>
  <dgm:cxnLst>
    <dgm:cxn modelId="{3702301C-C010-4197-922A-635B45C39CA8}" type="presOf" srcId="{840C8E83-F67E-4469-901C-2344AA4325E0}" destId="{632A2272-D453-4202-87A8-6A0B47C1CB7A}" srcOrd="0" destOrd="0" presId="urn:microsoft.com/office/officeart/2008/layout/VerticalCurvedList"/>
    <dgm:cxn modelId="{B0E87465-CC61-4C18-BA9E-DE18B0DADD73}" type="presOf" srcId="{290F6D22-6B69-4E6E-81D0-1DC48BBF0827}" destId="{D95B1F6D-0B6B-4DE4-94F6-BB187567DED7}" srcOrd="0" destOrd="0" presId="urn:microsoft.com/office/officeart/2008/layout/VerticalCurvedList"/>
    <dgm:cxn modelId="{D43D8C49-0344-41B0-8EA2-6072E4C1F1EA}" type="presOf" srcId="{38C0FFE8-FC13-412F-8347-88F4BFD9B3DC}" destId="{AC4A1662-A74E-4BC8-8CFA-AB28A2308871}" srcOrd="0" destOrd="0" presId="urn:microsoft.com/office/officeart/2008/layout/VerticalCurvedList"/>
    <dgm:cxn modelId="{04C2D47D-7FBF-42D0-A2FB-0E5D3EA89F01}" type="presOf" srcId="{B13D7765-1AE1-4987-835A-F62FD2807F38}" destId="{3B018805-FAD7-46AB-84CB-0DF629168148}" srcOrd="0" destOrd="0" presId="urn:microsoft.com/office/officeart/2008/layout/VerticalCurvedList"/>
    <dgm:cxn modelId="{EF38EB85-376F-47AF-B737-9E228E7C78A1}" type="presOf" srcId="{60370F87-F018-4C62-9660-618C1D5AFFF1}" destId="{71F5E7B8-051D-42CC-BFE0-51509BC7B61C}" srcOrd="0" destOrd="0" presId="urn:microsoft.com/office/officeart/2008/layout/VerticalCurvedList"/>
    <dgm:cxn modelId="{07433A92-2103-467B-AB6D-5B4F53D5B395}" srcId="{60370F87-F018-4C62-9660-618C1D5AFFF1}" destId="{840C8E83-F67E-4469-901C-2344AA4325E0}" srcOrd="3" destOrd="0" parTransId="{1A7B0EC1-73BF-4984-A0FA-83FE0036B777}" sibTransId="{34105EE3-2323-4E6B-9DC8-CBDF1397AFAD}"/>
    <dgm:cxn modelId="{DAF75DA9-FEC5-4F44-BB1E-D4F92636DA2C}" srcId="{60370F87-F018-4C62-9660-618C1D5AFFF1}" destId="{290F6D22-6B69-4E6E-81D0-1DC48BBF0827}" srcOrd="1" destOrd="0" parTransId="{607A1109-7ED4-4641-8489-6E0262CC2DF8}" sibTransId="{4BD89D34-E9F7-4089-A59D-2138C1861731}"/>
    <dgm:cxn modelId="{F39D4BAE-FE31-41DF-8E87-F7CB9B23DF18}" srcId="{60370F87-F018-4C62-9660-618C1D5AFFF1}" destId="{38C0FFE8-FC13-412F-8347-88F4BFD9B3DC}" srcOrd="0" destOrd="0" parTransId="{9D40924C-9B1F-40DD-B805-40B7A45C0822}" sibTransId="{B13D7765-1AE1-4987-835A-F62FD2807F38}"/>
    <dgm:cxn modelId="{129FC8B5-699D-4CD1-93CB-B3F94D618FD5}" type="presOf" srcId="{45369626-A5C8-4C59-9A97-20AA552249CE}" destId="{85928CFE-FC5A-4270-9B77-4E42C0D2C65A}" srcOrd="0" destOrd="0" presId="urn:microsoft.com/office/officeart/2008/layout/VerticalCurvedList"/>
    <dgm:cxn modelId="{B443FDDA-7520-43FF-9FE0-E53B32A576D2}" srcId="{60370F87-F018-4C62-9660-618C1D5AFFF1}" destId="{45369626-A5C8-4C59-9A97-20AA552249CE}" srcOrd="2" destOrd="0" parTransId="{F2F4700F-3AD2-4C0B-A4DE-F415CBB8BD93}" sibTransId="{02A6F648-EAD3-456D-8992-CB928FC775BF}"/>
    <dgm:cxn modelId="{A6457476-70EA-4DE6-82E7-109D82989AC3}" type="presParOf" srcId="{71F5E7B8-051D-42CC-BFE0-51509BC7B61C}" destId="{CB570B3D-BB98-4C1B-BF3C-DEC9A3AEB5B4}" srcOrd="0" destOrd="0" presId="urn:microsoft.com/office/officeart/2008/layout/VerticalCurvedList"/>
    <dgm:cxn modelId="{D4941B53-E52C-41C0-8065-A84970B949D2}" type="presParOf" srcId="{CB570B3D-BB98-4C1B-BF3C-DEC9A3AEB5B4}" destId="{AA7734EB-0A3B-4EA2-A635-2D996CA2AA3A}" srcOrd="0" destOrd="0" presId="urn:microsoft.com/office/officeart/2008/layout/VerticalCurvedList"/>
    <dgm:cxn modelId="{4DE8DA0E-5207-4E39-A9A9-24F91F60EFBF}" type="presParOf" srcId="{AA7734EB-0A3B-4EA2-A635-2D996CA2AA3A}" destId="{029C5C39-54E3-4AAD-9A32-FA69F1D28A88}" srcOrd="0" destOrd="0" presId="urn:microsoft.com/office/officeart/2008/layout/VerticalCurvedList"/>
    <dgm:cxn modelId="{E521BBB5-0796-4A13-BB75-9CD0C7CD5055}" type="presParOf" srcId="{AA7734EB-0A3B-4EA2-A635-2D996CA2AA3A}" destId="{3B018805-FAD7-46AB-84CB-0DF629168148}" srcOrd="1" destOrd="0" presId="urn:microsoft.com/office/officeart/2008/layout/VerticalCurvedList"/>
    <dgm:cxn modelId="{4634F688-7F04-47E0-9046-50EB1AC1E8BF}" type="presParOf" srcId="{AA7734EB-0A3B-4EA2-A635-2D996CA2AA3A}" destId="{0DE7A3A5-B0AF-4921-861B-AC3A76A5C0E4}" srcOrd="2" destOrd="0" presId="urn:microsoft.com/office/officeart/2008/layout/VerticalCurvedList"/>
    <dgm:cxn modelId="{E0C59B68-7974-4059-A537-E36681F68D87}" type="presParOf" srcId="{AA7734EB-0A3B-4EA2-A635-2D996CA2AA3A}" destId="{4AC23A59-626B-4C67-A2AA-13A2156C8A52}" srcOrd="3" destOrd="0" presId="urn:microsoft.com/office/officeart/2008/layout/VerticalCurvedList"/>
    <dgm:cxn modelId="{D1E866C7-F2DD-412C-BE4C-73582B6B5535}" type="presParOf" srcId="{CB570B3D-BB98-4C1B-BF3C-DEC9A3AEB5B4}" destId="{AC4A1662-A74E-4BC8-8CFA-AB28A2308871}" srcOrd="1" destOrd="0" presId="urn:microsoft.com/office/officeart/2008/layout/VerticalCurvedList"/>
    <dgm:cxn modelId="{58DB4A2C-6E54-45E9-933E-BDC7559D1EEC}" type="presParOf" srcId="{CB570B3D-BB98-4C1B-BF3C-DEC9A3AEB5B4}" destId="{0B08D6DE-0276-4067-BE47-99D83EE30AD4}" srcOrd="2" destOrd="0" presId="urn:microsoft.com/office/officeart/2008/layout/VerticalCurvedList"/>
    <dgm:cxn modelId="{65E8D13B-BF6C-4C14-9A11-8F5EF25AB927}" type="presParOf" srcId="{0B08D6DE-0276-4067-BE47-99D83EE30AD4}" destId="{0C54C222-BF8D-4CB9-821C-556FD29072B2}" srcOrd="0" destOrd="0" presId="urn:microsoft.com/office/officeart/2008/layout/VerticalCurvedList"/>
    <dgm:cxn modelId="{B3F77EDC-93CE-465F-A557-AD4373110055}" type="presParOf" srcId="{CB570B3D-BB98-4C1B-BF3C-DEC9A3AEB5B4}" destId="{D95B1F6D-0B6B-4DE4-94F6-BB187567DED7}" srcOrd="3" destOrd="0" presId="urn:microsoft.com/office/officeart/2008/layout/VerticalCurvedList"/>
    <dgm:cxn modelId="{4C3E5823-8E95-4FFE-9497-96F1E137A20E}" type="presParOf" srcId="{CB570B3D-BB98-4C1B-BF3C-DEC9A3AEB5B4}" destId="{173E2C4E-D13F-47D9-B835-D2B95E20D05D}" srcOrd="4" destOrd="0" presId="urn:microsoft.com/office/officeart/2008/layout/VerticalCurvedList"/>
    <dgm:cxn modelId="{DF86BA51-5B6C-4D3F-A273-88EBD39FE232}" type="presParOf" srcId="{173E2C4E-D13F-47D9-B835-D2B95E20D05D}" destId="{9CA7A941-5C00-4F74-8CE0-25391D70AA61}" srcOrd="0" destOrd="0" presId="urn:microsoft.com/office/officeart/2008/layout/VerticalCurvedList"/>
    <dgm:cxn modelId="{90973ED6-1FA7-4E7A-8B97-4CE8A1043262}" type="presParOf" srcId="{CB570B3D-BB98-4C1B-BF3C-DEC9A3AEB5B4}" destId="{85928CFE-FC5A-4270-9B77-4E42C0D2C65A}" srcOrd="5" destOrd="0" presId="urn:microsoft.com/office/officeart/2008/layout/VerticalCurvedList"/>
    <dgm:cxn modelId="{C6290D96-6D0D-4E2E-A27B-CA90D1215125}" type="presParOf" srcId="{CB570B3D-BB98-4C1B-BF3C-DEC9A3AEB5B4}" destId="{535B0C21-1A38-48F0-8FE9-F72605C97443}" srcOrd="6" destOrd="0" presId="urn:microsoft.com/office/officeart/2008/layout/VerticalCurvedList"/>
    <dgm:cxn modelId="{82A42451-BAFD-4A02-ADBE-35F8C4C6166F}" type="presParOf" srcId="{535B0C21-1A38-48F0-8FE9-F72605C97443}" destId="{110C9B71-15D4-421D-8F98-81C6B318CC09}" srcOrd="0" destOrd="0" presId="urn:microsoft.com/office/officeart/2008/layout/VerticalCurvedList"/>
    <dgm:cxn modelId="{E9B793BD-603C-4708-983E-00FF02854E8C}" type="presParOf" srcId="{CB570B3D-BB98-4C1B-BF3C-DEC9A3AEB5B4}" destId="{632A2272-D453-4202-87A8-6A0B47C1CB7A}" srcOrd="7" destOrd="0" presId="urn:microsoft.com/office/officeart/2008/layout/VerticalCurvedList"/>
    <dgm:cxn modelId="{D1F88D75-7EC7-4FDC-94FE-5281D2049174}" type="presParOf" srcId="{CB570B3D-BB98-4C1B-BF3C-DEC9A3AEB5B4}" destId="{CCE360BF-EBF8-4F90-8A1C-7A2F5431F3B7}" srcOrd="8" destOrd="0" presId="urn:microsoft.com/office/officeart/2008/layout/VerticalCurvedList"/>
    <dgm:cxn modelId="{EDB1B308-7C59-4E7D-86B7-02371F23F0A6}" type="presParOf" srcId="{CCE360BF-EBF8-4F90-8A1C-7A2F5431F3B7}" destId="{C3C0B0C2-5964-4196-B3FB-8E6A9296FEE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18805-FAD7-46AB-84CB-0DF629168148}">
      <dsp:nvSpPr>
        <dsp:cNvPr id="0" name=""/>
        <dsp:cNvSpPr/>
      </dsp:nvSpPr>
      <dsp:spPr>
        <a:xfrm>
          <a:off x="-4755191" y="-728862"/>
          <a:ext cx="5663900" cy="5663900"/>
        </a:xfrm>
        <a:prstGeom prst="blockArc">
          <a:avLst>
            <a:gd name="adj1" fmla="val 18900000"/>
            <a:gd name="adj2" fmla="val 2700000"/>
            <a:gd name="adj3" fmla="val 381"/>
          </a:avLst>
        </a:prstGeom>
        <a:noFill/>
        <a:ln w="12700" cap="flat" cmpd="sng" algn="ctr">
          <a:solidFill>
            <a:schemeClr val="tx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AC4A1662-A74E-4BC8-8CFA-AB28A2308871}">
      <dsp:nvSpPr>
        <dsp:cNvPr id="0" name=""/>
        <dsp:cNvSpPr/>
      </dsp:nvSpPr>
      <dsp:spPr>
        <a:xfrm>
          <a:off x="475911" y="323370"/>
          <a:ext cx="7090770" cy="647078"/>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18" tIns="53340" rIns="53340" bIns="53340" numCol="1" spcCol="1270" anchor="ctr" anchorCtr="0">
          <a:noAutofit/>
        </a:bodyPr>
        <a:lstStyle/>
        <a:p>
          <a:pPr marL="0" lvl="0" indent="0" algn="l" defTabSz="933450">
            <a:lnSpc>
              <a:spcPct val="90000"/>
            </a:lnSpc>
            <a:spcBef>
              <a:spcPct val="0"/>
            </a:spcBef>
            <a:spcAft>
              <a:spcPct val="35000"/>
            </a:spcAft>
            <a:buNone/>
          </a:pPr>
          <a:r>
            <a:rPr lang="es-MX" sz="2100" b="1" kern="1200" dirty="0">
              <a:solidFill>
                <a:schemeClr val="tx2">
                  <a:lumMod val="75000"/>
                </a:schemeClr>
              </a:solidFill>
            </a:rPr>
            <a:t>Fomentar y practicar el autocuidado</a:t>
          </a:r>
          <a:endParaRPr lang="en-US" sz="2100" b="1" kern="1200" dirty="0">
            <a:solidFill>
              <a:schemeClr val="tx2">
                <a:lumMod val="75000"/>
              </a:schemeClr>
            </a:solidFill>
          </a:endParaRPr>
        </a:p>
      </dsp:txBody>
      <dsp:txXfrm>
        <a:off x="475911" y="323370"/>
        <a:ext cx="7090770" cy="647078"/>
      </dsp:txXfrm>
    </dsp:sp>
    <dsp:sp modelId="{0C54C222-BF8D-4CB9-821C-556FD29072B2}">
      <dsp:nvSpPr>
        <dsp:cNvPr id="0" name=""/>
        <dsp:cNvSpPr/>
      </dsp:nvSpPr>
      <dsp:spPr>
        <a:xfrm>
          <a:off x="71487" y="242486"/>
          <a:ext cx="808847" cy="808847"/>
        </a:xfrm>
        <a:prstGeom prst="ellipse">
          <a:avLst/>
        </a:prstGeom>
        <a:solidFill>
          <a:schemeClr val="l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D95B1F6D-0B6B-4DE4-94F6-BB187567DED7}">
      <dsp:nvSpPr>
        <dsp:cNvPr id="0" name=""/>
        <dsp:cNvSpPr/>
      </dsp:nvSpPr>
      <dsp:spPr>
        <a:xfrm>
          <a:off x="846895" y="1294156"/>
          <a:ext cx="6719786" cy="647078"/>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18" tIns="53340" rIns="53340" bIns="53340" numCol="1" spcCol="1270" anchor="ctr" anchorCtr="0">
          <a:noAutofit/>
        </a:bodyPr>
        <a:lstStyle/>
        <a:p>
          <a:pPr marL="0" lvl="0" indent="0" algn="l" defTabSz="933450">
            <a:lnSpc>
              <a:spcPct val="90000"/>
            </a:lnSpc>
            <a:spcBef>
              <a:spcPct val="0"/>
            </a:spcBef>
            <a:spcAft>
              <a:spcPct val="35000"/>
            </a:spcAft>
            <a:buNone/>
          </a:pPr>
          <a:r>
            <a:rPr lang="es-MX" sz="2100" b="1" kern="1200" dirty="0">
              <a:solidFill>
                <a:schemeClr val="tx2">
                  <a:lumMod val="50000"/>
                </a:schemeClr>
              </a:solidFill>
            </a:rPr>
            <a:t>Conocer su sistema de apoyo y pedir ayuda</a:t>
          </a:r>
          <a:endParaRPr lang="en-US" sz="2100" b="1" kern="1200" dirty="0">
            <a:solidFill>
              <a:schemeClr val="tx2">
                <a:lumMod val="50000"/>
              </a:schemeClr>
            </a:solidFill>
          </a:endParaRPr>
        </a:p>
      </dsp:txBody>
      <dsp:txXfrm>
        <a:off x="846895" y="1294156"/>
        <a:ext cx="6719786" cy="647078"/>
      </dsp:txXfrm>
    </dsp:sp>
    <dsp:sp modelId="{9CA7A941-5C00-4F74-8CE0-25391D70AA61}">
      <dsp:nvSpPr>
        <dsp:cNvPr id="0" name=""/>
        <dsp:cNvSpPr/>
      </dsp:nvSpPr>
      <dsp:spPr>
        <a:xfrm>
          <a:off x="442471" y="1213271"/>
          <a:ext cx="808847" cy="808847"/>
        </a:xfrm>
        <a:prstGeom prst="ellipse">
          <a:avLst/>
        </a:prstGeom>
        <a:solidFill>
          <a:schemeClr val="l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85928CFE-FC5A-4270-9B77-4E42C0D2C65A}">
      <dsp:nvSpPr>
        <dsp:cNvPr id="0" name=""/>
        <dsp:cNvSpPr/>
      </dsp:nvSpPr>
      <dsp:spPr>
        <a:xfrm>
          <a:off x="846895" y="2264941"/>
          <a:ext cx="6719786" cy="647078"/>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18" tIns="53340" rIns="53340" bIns="53340" numCol="1" spcCol="1270" anchor="ctr" anchorCtr="0">
          <a:noAutofit/>
        </a:bodyPr>
        <a:lstStyle/>
        <a:p>
          <a:pPr marL="0" lvl="0" indent="0" algn="l" defTabSz="933450">
            <a:lnSpc>
              <a:spcPct val="90000"/>
            </a:lnSpc>
            <a:spcBef>
              <a:spcPct val="0"/>
            </a:spcBef>
            <a:spcAft>
              <a:spcPct val="35000"/>
            </a:spcAft>
            <a:buNone/>
          </a:pPr>
          <a:r>
            <a:rPr lang="es-MX" sz="2100" b="1" kern="1200" dirty="0">
              <a:solidFill>
                <a:schemeClr val="bg1"/>
              </a:solidFill>
            </a:rPr>
            <a:t>Estar en sintonía y ser empático con la madre y el bebé</a:t>
          </a:r>
          <a:endParaRPr lang="en-US" sz="2100" b="1" kern="1200" dirty="0">
            <a:solidFill>
              <a:schemeClr val="bg1"/>
            </a:solidFill>
          </a:endParaRPr>
        </a:p>
      </dsp:txBody>
      <dsp:txXfrm>
        <a:off x="846895" y="2264941"/>
        <a:ext cx="6719786" cy="647078"/>
      </dsp:txXfrm>
    </dsp:sp>
    <dsp:sp modelId="{110C9B71-15D4-421D-8F98-81C6B318CC09}">
      <dsp:nvSpPr>
        <dsp:cNvPr id="0" name=""/>
        <dsp:cNvSpPr/>
      </dsp:nvSpPr>
      <dsp:spPr>
        <a:xfrm>
          <a:off x="442471" y="2184056"/>
          <a:ext cx="808847" cy="808847"/>
        </a:xfrm>
        <a:prstGeom prst="ellipse">
          <a:avLst/>
        </a:prstGeom>
        <a:solidFill>
          <a:schemeClr val="l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632A2272-D453-4202-87A8-6A0B47C1CB7A}">
      <dsp:nvSpPr>
        <dsp:cNvPr id="0" name=""/>
        <dsp:cNvSpPr/>
      </dsp:nvSpPr>
      <dsp:spPr>
        <a:xfrm>
          <a:off x="475911" y="3235727"/>
          <a:ext cx="7090770" cy="64707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18" tIns="53340" rIns="53340" bIns="53340" numCol="1" spcCol="1270" anchor="ctr" anchorCtr="0">
          <a:noAutofit/>
        </a:bodyPr>
        <a:lstStyle/>
        <a:p>
          <a:pPr marL="0" lvl="0" indent="0" algn="l" defTabSz="933450">
            <a:lnSpc>
              <a:spcPct val="90000"/>
            </a:lnSpc>
            <a:spcBef>
              <a:spcPct val="0"/>
            </a:spcBef>
            <a:spcAft>
              <a:spcPct val="35000"/>
            </a:spcAft>
            <a:buNone/>
          </a:pPr>
          <a:r>
            <a:rPr lang="es-MX" sz="2100" b="1" kern="1200" dirty="0"/>
            <a:t>Conocer los signos de la depresión y la ansiedad posparto</a:t>
          </a:r>
          <a:r>
            <a:rPr lang="en-US" sz="2100" b="1" kern="1200" dirty="0"/>
            <a:t> </a:t>
          </a:r>
        </a:p>
      </dsp:txBody>
      <dsp:txXfrm>
        <a:off x="475911" y="3235727"/>
        <a:ext cx="7090770" cy="647078"/>
      </dsp:txXfrm>
    </dsp:sp>
    <dsp:sp modelId="{C3C0B0C2-5964-4196-B3FB-8E6A9296FEE1}">
      <dsp:nvSpPr>
        <dsp:cNvPr id="0" name=""/>
        <dsp:cNvSpPr/>
      </dsp:nvSpPr>
      <dsp:spPr>
        <a:xfrm>
          <a:off x="71487" y="3154842"/>
          <a:ext cx="808847" cy="808847"/>
        </a:xfrm>
        <a:prstGeom prst="ellipse">
          <a:avLst/>
        </a:prstGeom>
        <a:solidFill>
          <a:schemeClr val="l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FFE0-4EB9-4E2C-93F5-CE9AABD628A6}"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D4F3-D7BA-4A83-ADEA-33055041BE18}" type="slidenum">
              <a:rPr lang="en-US" smtClean="0"/>
              <a:t>‹#›</a:t>
            </a:fld>
            <a:endParaRPr lang="en-US"/>
          </a:p>
        </p:txBody>
      </p:sp>
    </p:spTree>
    <p:extLst>
      <p:ext uri="{BB962C8B-B14F-4D97-AF65-F5344CB8AC3E}">
        <p14:creationId xmlns:p14="http://schemas.microsoft.com/office/powerpoint/2010/main" val="1079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¡Bienvenidos! Nos hemos reunido hoy aquí durante un breve espacio de tiempo para hablar de información sobre cómo apoyar a su familiar embarazada.</a:t>
            </a:r>
            <a:r>
              <a:rPr lang="en-US" dirty="0"/>
              <a:t> </a:t>
            </a:r>
            <a:r>
              <a:rPr lang="es-MX" dirty="0"/>
              <a:t>Ya sea que usted o alguien que conozca esté embarazada, queda claro que hay mucha información en torno a este tema y a menudo puede ser un proceso más desafiante de lo que se espera. Por lo tanto, la Red de Salud Materna del Condado de San Bernardino trabajó junto con expertos en la materia en el Condado de San Bernardino para discutir las tres cosas más importantes que las familias necesitan saber sobre el apoyo a su familiar embarazada. Esta información se utilizó para informar esta presentación de hoy.</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a:t>
            </a:fld>
            <a:endParaRPr lang="en-US"/>
          </a:p>
        </p:txBody>
      </p:sp>
    </p:spTree>
    <p:extLst>
      <p:ext uri="{BB962C8B-B14F-4D97-AF65-F5344CB8AC3E}">
        <p14:creationId xmlns:p14="http://schemas.microsoft.com/office/powerpoint/2010/main" val="304083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Hoy van a formar pareja con otra persona y van a dedicar un minuto cada uno a compartir cuál ha sido la idea más importante que han aprendido durante esta presentación.</a:t>
            </a:r>
            <a:endParaRPr lang="en-US" dirty="0"/>
          </a:p>
          <a:p>
            <a:endParaRPr lang="en-US" dirty="0"/>
          </a:p>
          <a:p>
            <a:r>
              <a:rPr lang="es-MX" dirty="0"/>
              <a:t>Pueden considerar apoyarse en su experiencia personal con el apoyo a sus familiares embarazadas y en las barreras a las que se enfrentan, o en los recursos de los que les gustaría saber más.</a:t>
            </a:r>
            <a:r>
              <a:rPr lang="en-US" dirty="0"/>
              <a:t> </a:t>
            </a:r>
          </a:p>
        </p:txBody>
      </p:sp>
      <p:sp>
        <p:nvSpPr>
          <p:cNvPr id="4" name="Slide Number Placeholder 3"/>
          <p:cNvSpPr>
            <a:spLocks noGrp="1"/>
          </p:cNvSpPr>
          <p:nvPr>
            <p:ph type="sldNum" sz="quarter" idx="5"/>
          </p:nvPr>
        </p:nvSpPr>
        <p:spPr/>
        <p:txBody>
          <a:bodyPr/>
          <a:lstStyle/>
          <a:p>
            <a:fld id="{9C1AD4F3-D7BA-4A83-ADEA-33055041BE18}" type="slidenum">
              <a:rPr lang="en-US" smtClean="0"/>
              <a:t>10</a:t>
            </a:fld>
            <a:endParaRPr lang="en-US"/>
          </a:p>
        </p:txBody>
      </p:sp>
    </p:spTree>
    <p:extLst>
      <p:ext uri="{BB962C8B-B14F-4D97-AF65-F5344CB8AC3E}">
        <p14:creationId xmlns:p14="http://schemas.microsoft.com/office/powerpoint/2010/main" val="31369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¡Muy bien! Volvamos a reunirnos como grupo y hablemos brevemente de lo que han aprendido hoy.  ¿Hubo algo que les sorprendió?</a:t>
            </a:r>
          </a:p>
        </p:txBody>
      </p:sp>
      <p:sp>
        <p:nvSpPr>
          <p:cNvPr id="4" name="Slide Number Placeholder 3"/>
          <p:cNvSpPr>
            <a:spLocks noGrp="1"/>
          </p:cNvSpPr>
          <p:nvPr>
            <p:ph type="sldNum" sz="quarter" idx="5"/>
          </p:nvPr>
        </p:nvSpPr>
        <p:spPr/>
        <p:txBody>
          <a:bodyPr/>
          <a:lstStyle/>
          <a:p>
            <a:fld id="{9C1AD4F3-D7BA-4A83-ADEA-33055041BE18}" type="slidenum">
              <a:rPr lang="en-US" smtClean="0"/>
              <a:t>11</a:t>
            </a:fld>
            <a:endParaRPr lang="en-US"/>
          </a:p>
        </p:txBody>
      </p:sp>
    </p:spTree>
    <p:extLst>
      <p:ext uri="{BB962C8B-B14F-4D97-AF65-F5344CB8AC3E}">
        <p14:creationId xmlns:p14="http://schemas.microsoft.com/office/powerpoint/2010/main" val="374815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Antes de que se vayan hoy, quiero que se tomen un momento para identificar una cosa que puedan hacer hoy para apoyar a su familiar embarazada.</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12</a:t>
            </a:fld>
            <a:endParaRPr lang="en-US"/>
          </a:p>
        </p:txBody>
      </p:sp>
    </p:spTree>
    <p:extLst>
      <p:ext uri="{BB962C8B-B14F-4D97-AF65-F5344CB8AC3E}">
        <p14:creationId xmlns:p14="http://schemas.microsoft.com/office/powerpoint/2010/main" val="329604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Me encantaría escucharlos ahora. Tenemos unos 5 minutos para preguntas. No duden en plantear su pregunta al grupo y haré todo lo posible por responder o remitirle a alguien que pueda responder a su pregunta. </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55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¡Gracias por pasar tiempo conmigo hoy!</a:t>
            </a:r>
            <a:r>
              <a:rPr lang="en-US" dirty="0"/>
              <a:t> </a:t>
            </a:r>
          </a:p>
          <a:p>
            <a:endParaRPr lang="en-US" dirty="0"/>
          </a:p>
          <a:p>
            <a:r>
              <a:rPr lang="es-MX" dirty="0"/>
              <a:t>Esta presentación fue desarrollada en colaboración con la Red de Salud Materna del Condado de San Bernardino, una colaboración comprometida con el apoyo a las familias antes, durante y después del embarazo. Si desea obtener más información sobre la Red de Salud Materna, visite su sitio web en www.maternalhealthnetworksb.com.</a:t>
            </a:r>
            <a:r>
              <a:rPr lang="en-US" dirty="0"/>
              <a:t>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14</a:t>
            </a:fld>
            <a:endParaRPr lang="en-US"/>
          </a:p>
        </p:txBody>
      </p:sp>
    </p:spTree>
    <p:extLst>
      <p:ext uri="{BB962C8B-B14F-4D97-AF65-F5344CB8AC3E}">
        <p14:creationId xmlns:p14="http://schemas.microsoft.com/office/powerpoint/2010/main" val="120779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Mi nombre es [INSERTAR NOMBRE], soy representante de [INSERTAR ORGANIZACIÓN] y he trabajado en colaboración con la Red de Salud Materna para proporcionarle esta información hoy.</a:t>
            </a:r>
            <a:r>
              <a:rPr lang="en-US" dirty="0"/>
              <a:t> </a:t>
            </a:r>
          </a:p>
          <a:p>
            <a:endParaRPr lang="en-US" dirty="0"/>
          </a:p>
          <a:p>
            <a:r>
              <a:rPr lang="es-MX" dirty="0">
                <a:solidFill>
                  <a:srgbClr val="FF0000"/>
                </a:solidFill>
              </a:rPr>
              <a:t>[INSERTAR CUALQUIER ANTECEDENTE QUE CONSIDERE ÚTIL PARA QUE LOS PARTICIPANTES LO CONOZCAN].</a:t>
            </a:r>
            <a:endParaRPr lang="en-US" dirty="0">
              <a:solidFill>
                <a:srgbClr val="FF0000"/>
              </a:solidFill>
            </a:endParaRPr>
          </a:p>
          <a:p>
            <a:endParaRPr lang="en-US" dirty="0">
              <a:solidFill>
                <a:srgbClr val="FF0000"/>
              </a:solidFill>
            </a:endParaRPr>
          </a:p>
          <a:p>
            <a:pPr marL="171450" indent="-171450">
              <a:buFontTx/>
              <a:buChar char="-"/>
            </a:pPr>
            <a:r>
              <a:rPr lang="en-US" b="1" dirty="0">
                <a:solidFill>
                  <a:srgbClr val="FF0000"/>
                </a:solidFill>
              </a:rPr>
              <a:t>SI DA TIEMPO – </a:t>
            </a:r>
            <a:endParaRPr lang="en-US" dirty="0">
              <a:solidFill>
                <a:srgbClr val="FF0000"/>
              </a:solidFill>
            </a:endParaRPr>
          </a:p>
          <a:p>
            <a:pPr marL="0" indent="0">
              <a:buFontTx/>
              <a:buNone/>
            </a:pPr>
            <a:r>
              <a:rPr lang="es-MX" dirty="0">
                <a:solidFill>
                  <a:srgbClr val="FF0000"/>
                </a:solidFill>
              </a:rPr>
              <a:t>Me gustaría que cada uno de los presentes se dirigiera a la persona sentada a su lado y se presentara, así como lo que espera obtener de esta presentación de hoy (si se trata de una presentación virtual, que la gente se presente en el chat).</a:t>
            </a:r>
            <a:r>
              <a:rPr lang="en-US" dirty="0">
                <a:solidFill>
                  <a:srgbClr val="FF0000"/>
                </a:solidFill>
              </a:rPr>
              <a:t>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2</a:t>
            </a:fld>
            <a:endParaRPr lang="en-US"/>
          </a:p>
        </p:txBody>
      </p:sp>
    </p:spTree>
    <p:extLst>
      <p:ext uri="{BB962C8B-B14F-4D97-AF65-F5344CB8AC3E}">
        <p14:creationId xmlns:p14="http://schemas.microsoft.com/office/powerpoint/2010/main" val="79485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Los expertos locales en la materia identificaron las tres cosas más importantes para ayudar a las familias cuando apoyan a su familiarembarazada. Entre estos colaboradores se encontraban:</a:t>
            </a:r>
          </a:p>
          <a:p>
            <a:pPr marL="171450" indent="-171450">
              <a:buFont typeface="Arial" panose="020B0604020202020204" pitchFamily="34" charset="0"/>
              <a:buChar char="•"/>
            </a:pPr>
            <a:r>
              <a:rPr lang="es-MX" sz="1800" dirty="0">
                <a:effectLst/>
                <a:latin typeface="Century Gothic" panose="020B0502020202020204" pitchFamily="34" charset="0"/>
                <a:ea typeface="Meiryo" panose="020B0604030504040204" pitchFamily="34" charset="-128"/>
                <a:cs typeface="Times New Roman" panose="02020603050405020304" pitchFamily="18" charset="0"/>
              </a:rPr>
              <a:t>San Bernardino </a:t>
            </a:r>
            <a:r>
              <a:rPr lang="es-MX" sz="1800" dirty="0" err="1">
                <a:effectLst/>
                <a:latin typeface="Century Gothic" panose="020B0502020202020204" pitchFamily="34" charset="0"/>
                <a:ea typeface="Meiryo" panose="020B0604030504040204" pitchFamily="34" charset="-128"/>
                <a:cs typeface="Times New Roman" panose="02020603050405020304" pitchFamily="18" charset="0"/>
              </a:rPr>
              <a:t>Fatherhood</a:t>
            </a:r>
            <a:r>
              <a:rPr lang="es-MX" sz="1800" dirty="0">
                <a:effectLst/>
                <a:latin typeface="Century Gothic" panose="020B0502020202020204" pitchFamily="34" charset="0"/>
                <a:ea typeface="Meiryo" panose="020B0604030504040204" pitchFamily="34" charset="-128"/>
                <a:cs typeface="Times New Roman" panose="02020603050405020304" pitchFamily="18" charset="0"/>
              </a:rPr>
              <a:t> </a:t>
            </a:r>
          </a:p>
          <a:p>
            <a:pPr marL="171450" indent="-171450">
              <a:buFont typeface="Arial" panose="020B0604020202020204" pitchFamily="34" charset="0"/>
              <a:buChar char="•"/>
            </a:pPr>
            <a:r>
              <a:rPr lang="es-MX" sz="1800" dirty="0">
                <a:effectLst/>
                <a:latin typeface="Century Gothic" panose="020B0502020202020204" pitchFamily="34" charset="0"/>
                <a:ea typeface="Meiryo" panose="020B0604030504040204" pitchFamily="34" charset="-128"/>
                <a:cs typeface="Times New Roman" panose="02020603050405020304" pitchFamily="18" charset="0"/>
              </a:rPr>
              <a:t>Consejo Asesor Perinatal: Liderazgo, Defensa y Consulta [</a:t>
            </a:r>
            <a:r>
              <a:rPr lang="en-US" sz="1800" b="0" dirty="0">
                <a:solidFill>
                  <a:srgbClr val="FF0000"/>
                </a:solidFill>
                <a:effectLst/>
                <a:latin typeface="Century Gothic" panose="020B0502020202020204" pitchFamily="34" charset="0"/>
                <a:ea typeface="Meiryo" panose="020B0604030504040204" pitchFamily="34" charset="-128"/>
                <a:cs typeface="Times New Roman" panose="02020603050405020304" pitchFamily="18" charset="0"/>
              </a:rPr>
              <a:t>Perinatal Advisory Council: Leadership, Advocacy, and Consultation] </a:t>
            </a:r>
            <a:r>
              <a:rPr lang="es-MX" sz="1800" dirty="0">
                <a:effectLst/>
                <a:latin typeface="Century Gothic" panose="020B0502020202020204" pitchFamily="34" charset="0"/>
                <a:ea typeface="Meiryo" panose="020B0604030504040204" pitchFamily="34" charset="-128"/>
                <a:cs typeface="Times New Roman" panose="02020603050405020304" pitchFamily="18" charset="0"/>
              </a:rPr>
              <a:t>(PAC/LAC)</a:t>
            </a:r>
            <a:endParaRPr lang="en-US" sz="1800" b="0" dirty="0">
              <a:solidFill>
                <a:srgbClr val="FF0000"/>
              </a:solidFill>
              <a:effectLst/>
              <a:latin typeface="Century Gothic" panose="020B0502020202020204" pitchFamily="34" charset="0"/>
              <a:ea typeface="Meiryo" panose="020B0604030504040204" pitchFamily="34" charset="-128"/>
              <a:cs typeface="Times New Roman" panose="02020603050405020304" pitchFamily="18" charset="0"/>
            </a:endParaRPr>
          </a:p>
          <a:p>
            <a:pPr marL="171450" indent="-171450">
              <a:buFont typeface="Arial" panose="020B0604020202020204" pitchFamily="34" charset="0"/>
              <a:buChar char="•"/>
            </a:pPr>
            <a:endParaRPr lang="en-US" sz="1800" dirty="0">
              <a:effectLst/>
              <a:latin typeface="Century Gothic" panose="020B0502020202020204" pitchFamily="34" charset="0"/>
              <a:ea typeface="Meiryo" panose="020B0604030504040204" pitchFamily="34" charset="-128"/>
              <a:cs typeface="Times New Roman" panose="02020603050405020304" pitchFamily="18" charset="0"/>
            </a:endParaRPr>
          </a:p>
          <a:p>
            <a:r>
              <a:rPr lang="es-MX" dirty="0"/>
              <a:t>Esperamos que al final de esta presentación usted:</a:t>
            </a:r>
            <a:r>
              <a:rPr lang="en-US" dirty="0"/>
              <a:t> </a:t>
            </a:r>
          </a:p>
          <a:p>
            <a:pPr marL="171450" indent="-171450">
              <a:buFont typeface="Arial" panose="020B0604020202020204" pitchFamily="34" charset="0"/>
              <a:buChar char="•"/>
            </a:pPr>
            <a:r>
              <a:rPr lang="es-MX" dirty="0"/>
              <a:t>Comprenderá la importancia de apoyar a su familiar embarazada</a:t>
            </a:r>
          </a:p>
          <a:p>
            <a:pPr marL="171450" indent="-171450">
              <a:buFont typeface="Arial" panose="020B0604020202020204" pitchFamily="34" charset="0"/>
              <a:buChar char="•"/>
            </a:pPr>
            <a:r>
              <a:rPr lang="es-MX" dirty="0"/>
              <a:t>Tendrá consejos para el apoyo práctico</a:t>
            </a:r>
          </a:p>
          <a:p>
            <a:pPr marL="171450" indent="-171450">
              <a:buFont typeface="Arial" panose="020B0604020202020204" pitchFamily="34" charset="0"/>
              <a:buChar char="•"/>
            </a:pPr>
            <a:r>
              <a:rPr lang="es-MX" dirty="0"/>
              <a:t>Sabrá cómo proporcionar apoyo emocional</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s-MX" dirty="0"/>
              <a:t>Hemos estructurado nuestro tiempo juntos para compartir primero un poco de información con usted, luego le haremos charlar con otro participante sobre lo que ha aprendido. Por último, cerraremos nuestro tiempo juntos ofreciendo a la gente la oportunidad de hacer preguntas.</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s-MX" dirty="0"/>
              <a:t>¿Hay alguna pregunta antes de empezar?</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3</a:t>
            </a:fld>
            <a:endParaRPr lang="en-US"/>
          </a:p>
        </p:txBody>
      </p:sp>
    </p:spTree>
    <p:extLst>
      <p:ext uri="{BB962C8B-B14F-4D97-AF65-F5344CB8AC3E}">
        <p14:creationId xmlns:p14="http://schemas.microsoft.com/office/powerpoint/2010/main" val="27465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Hay mucha información sobre el embarazo, pero esta información se ha sintetizado en tres puntos principales que, según los expertos en la materia, son las cosas más importantes que las familias deben saber sobre cómo apoyar a su familiar embarazada: </a:t>
            </a:r>
            <a:r>
              <a:rPr lang="en-US" dirty="0"/>
              <a:t> </a:t>
            </a:r>
          </a:p>
          <a:p>
            <a:pPr marL="171450" indent="-171450">
              <a:buFont typeface="Arial" panose="020B0604020202020204" pitchFamily="34" charset="0"/>
              <a:buChar char="•"/>
            </a:pPr>
            <a:r>
              <a:rPr lang="es-MX" dirty="0"/>
              <a:t>Por qué es importante prestar apoyo</a:t>
            </a:r>
          </a:p>
          <a:p>
            <a:pPr marL="171450" indent="-171450">
              <a:buFont typeface="Arial" panose="020B0604020202020204" pitchFamily="34" charset="0"/>
              <a:buChar char="•"/>
            </a:pPr>
            <a:r>
              <a:rPr lang="es-MX" dirty="0"/>
              <a:t>Cómo apoyar a su familiar durante el embarazo </a:t>
            </a:r>
          </a:p>
          <a:p>
            <a:pPr marL="171450" indent="-171450">
              <a:buFont typeface="Arial" panose="020B0604020202020204" pitchFamily="34" charset="0"/>
              <a:buChar char="•"/>
            </a:pPr>
            <a:r>
              <a:rPr lang="es-MX" dirty="0"/>
              <a:t>Cómo proporcionar apoyo emocional</a:t>
            </a:r>
            <a:endParaRPr lang="en-US" dirty="0"/>
          </a:p>
          <a:p>
            <a:pPr marL="171450" indent="-171450">
              <a:buFont typeface="Arial" panose="020B0604020202020204" pitchFamily="34" charset="0"/>
              <a:buChar char="•"/>
            </a:pPr>
            <a:endParaRPr lang="en-US" dirty="0"/>
          </a:p>
          <a:p>
            <a:r>
              <a:rPr lang="es-MX" dirty="0"/>
              <a:t>Tras nuestro repaso de estos tres puntos, les proporcionaré algunos recursos sobre dónde acudir en busca de apoyo.</a:t>
            </a:r>
            <a:r>
              <a:rPr lang="en-US" dirty="0"/>
              <a:t> </a:t>
            </a:r>
          </a:p>
        </p:txBody>
      </p:sp>
      <p:sp>
        <p:nvSpPr>
          <p:cNvPr id="4" name="Slide Number Placeholder 3"/>
          <p:cNvSpPr>
            <a:spLocks noGrp="1"/>
          </p:cNvSpPr>
          <p:nvPr>
            <p:ph type="sldNum" sz="quarter" idx="5"/>
          </p:nvPr>
        </p:nvSpPr>
        <p:spPr/>
        <p:txBody>
          <a:bodyPr/>
          <a:lstStyle/>
          <a:p>
            <a:fld id="{9C1AD4F3-D7BA-4A83-ADEA-33055041BE18}" type="slidenum">
              <a:rPr lang="en-US" smtClean="0"/>
              <a:t>4</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La presentación de hoy se centra en los padres y otras personas de apoyo primario que proporcionarán apoyo diario a la madre durante y después del embarazo.</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t>Responsabilidad</a:t>
            </a:r>
            <a:r>
              <a:rPr lang="en-US" b="1" dirty="0"/>
              <a:t>. </a:t>
            </a:r>
            <a:r>
              <a:rPr lang="es-MX" dirty="0"/>
              <a:t>En primer lugar, los padres y otras personas de apoyo primario deben comprender sus responsabilidades en el apoyo a su familiar embarazada, incluyendo lo que significa para ellos y cómo pueden apoyar adecuadamente a alguien. Los padres a menudo no reconocen lo importantes que son. Los padres son criadores, proveedores y modelos para sus hijos.</a:t>
            </a:r>
            <a:r>
              <a:rPr lang="en-US" dirty="0"/>
              <a:t> </a:t>
            </a:r>
            <a:r>
              <a:rPr lang="es-MX" dirty="0"/>
              <a:t>Los padres son necesarios para apoyar a las madres durante el embarazo y después del parto. Si el padre no está involucrado durante el embarazo, la persona que proporciona el apoyo principal a su familiar embarazada tendrá que asegurarse de que se cumpla esta función.</a:t>
            </a:r>
            <a:r>
              <a:rPr lang="en-US" dirty="0"/>
              <a:t> </a:t>
            </a:r>
          </a:p>
          <a:p>
            <a:pPr marL="171450" indent="-171450">
              <a:buFont typeface="Arial" panose="020B0604020202020204" pitchFamily="34" charset="0"/>
              <a:buChar char="•"/>
            </a:pPr>
            <a:r>
              <a:rPr lang="en-US" b="1" dirty="0" err="1"/>
              <a:t>Compromiso</a:t>
            </a:r>
            <a:r>
              <a:rPr lang="en-US" b="1" dirty="0"/>
              <a:t>. </a:t>
            </a:r>
            <a:r>
              <a:rPr lang="es-MX" dirty="0"/>
              <a:t>Una vez </a:t>
            </a:r>
            <a:r>
              <a:rPr lang="es-MX" u="sng" dirty="0"/>
              <a:t>que</a:t>
            </a:r>
            <a:r>
              <a:rPr lang="es-MX" dirty="0"/>
              <a:t> esté claro lo que el padre u otra persona de apoyo primario debe hacer para apoyar a su familiar embarazada, debe comprometerse en </a:t>
            </a:r>
            <a:r>
              <a:rPr lang="es-MX" u="sng" dirty="0"/>
              <a:t>cómo</a:t>
            </a:r>
            <a:r>
              <a:rPr lang="es-MX" dirty="0"/>
              <a:t> va a prestar su apoyo. </a:t>
            </a:r>
            <a:r>
              <a:rPr lang="es-MX" u="none" dirty="0"/>
              <a:t>Vamos a repasar algunos ejemplos de formas en las que los padres y otras personas de apoyo primario pueden apoyar a las mujeres embarazadas desde el punto de vista práctico y emocional en tan solo unos minutos, pero hay muchas más formas de apoyar a una madre durante el embarazo más allá de lo que se tratará hoy.</a:t>
            </a:r>
            <a:r>
              <a:rPr lang="en-US" dirty="0"/>
              <a:t> </a:t>
            </a:r>
          </a:p>
          <a:p>
            <a:pPr marL="171450" indent="-171450">
              <a:buFont typeface="Arial" panose="020B0604020202020204" pitchFamily="34" charset="0"/>
              <a:buChar char="•"/>
            </a:pPr>
            <a:r>
              <a:rPr lang="en-US" b="1" dirty="0" err="1"/>
              <a:t>Participación</a:t>
            </a:r>
            <a:r>
              <a:rPr lang="en-US" b="1" dirty="0"/>
              <a:t>. </a:t>
            </a:r>
            <a:r>
              <a:rPr lang="es-MX" dirty="0"/>
              <a:t>Por último, los padres y otras personas de apoyo primario deben seguir participando en el apoyo a su familiar embarazada - no basta con apoyar una sola vez. El apoyo continuo durante el embarazo favorece los resultados saludables ¡tanto para el bebé como para la madre!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07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MX" dirty="0"/>
              <a:t>Durante el embarazo, los padres y otras personas de apoyo primario pueden apoyar a la madre en muchas actividades prácticas del día a día. Los expertos en la materia animan a las personas de apoyo a realizar las siguientes actividades: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s-MX" dirty="0"/>
              <a:t>Procurar asistir a todas las citas prenatales y escribir las preguntas para el proveedor antes de la cita para asegurarse de que las cosas que están surgiendo en su vida diaria no queden sin tratar.</a:t>
            </a:r>
          </a:p>
          <a:p>
            <a:pPr marL="171450" indent="-171450">
              <a:buFont typeface="Arial" panose="020B0604020202020204" pitchFamily="34" charset="0"/>
              <a:buChar char="•"/>
            </a:pPr>
            <a:r>
              <a:rPr lang="es-MX" dirty="0"/>
              <a:t>Los hábitos saludables durante el embarazo incluyen llevar una dieta equilibrada y mantenerse activo. Los padres y otras personas de apoyo principal pueden cocinar comidas saludables para la madre, salir a pasear con ella o participar en otras actividades para ayudarla a mantenerse activa.</a:t>
            </a:r>
            <a:r>
              <a:rPr lang="en-US" dirty="0"/>
              <a:t> </a:t>
            </a:r>
          </a:p>
          <a:p>
            <a:pPr marL="171450" indent="-171450">
              <a:buFont typeface="Arial" panose="020B0604020202020204" pitchFamily="34" charset="0"/>
              <a:buChar char="•"/>
            </a:pPr>
            <a:r>
              <a:rPr lang="es-MX" dirty="0"/>
              <a:t>Antes de que nazca el bebé, los padres y otras personas de apoyo primario pueden informarse sobre el cuidado del recién nacido, cómo apoyar la lactancia materna y qué métodos anticonceptivos pueden utilizarse después del embarazo. Entre las fuentes de información fiables se encuentran el médico de la madre o del padre, las clases de paternidad y los grupos de apoyo a la paternidad.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85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800" dirty="0"/>
              <a:t>El embarazo y el posparto pueden ser momentos muy emotivos para los padres. Los expertos en la materia quieren que se tengan en cuenta las siguientes formas de proporcionar apoyo emocional a la mamá.</a:t>
            </a:r>
            <a:r>
              <a:rPr lang="en-US" sz="1800" dirty="0"/>
              <a:t> </a:t>
            </a:r>
          </a:p>
          <a:p>
            <a:endParaRPr lang="en-US" sz="1800" dirty="0"/>
          </a:p>
          <a:p>
            <a:pPr marL="171450" indent="-171450">
              <a:buFont typeface="Arial" panose="020B0604020202020204" pitchFamily="34" charset="0"/>
              <a:buChar char="•"/>
            </a:pPr>
            <a:r>
              <a:rPr lang="en-US" sz="1800" b="1" dirty="0" err="1"/>
              <a:t>Autocuidado</a:t>
            </a:r>
            <a:r>
              <a:rPr lang="en-US" sz="1800" b="1" dirty="0"/>
              <a:t>. </a:t>
            </a:r>
            <a:r>
              <a:rPr lang="es-MX" sz="1800" dirty="0"/>
              <a:t>Tanto las madres como los padres deben cuidarse y dedicarse tiempo a sí mismos de forma que se sientan bien. Los padres y otras personas de apoyo primario pueden ayudar a las madres a tomarse tiempo para el autocuidado y animarlas a hacerlo. También es importante cuidarse a sí mismo cuando se proporciona apoyo emocional a otros. Tomarse tiempo, por mucho que se disponga de él con un recién nacido, para hacer algo por uno mismo le convertirá en una mejor persona de apoyo para la madre y el bebé.</a:t>
            </a:r>
            <a:r>
              <a:rPr lang="en-US" sz="1800" dirty="0"/>
              <a:t> </a:t>
            </a:r>
          </a:p>
          <a:p>
            <a:pPr marL="171450" indent="-171450">
              <a:buFont typeface="Arial" panose="020B0604020202020204" pitchFamily="34" charset="0"/>
              <a:buChar char="•"/>
            </a:pPr>
            <a:r>
              <a:rPr lang="en-US" sz="1800" b="1" dirty="0"/>
              <a:t>Sistema de </a:t>
            </a:r>
            <a:r>
              <a:rPr lang="en-US" sz="1800" b="1" dirty="0" err="1"/>
              <a:t>apoyo</a:t>
            </a:r>
            <a:r>
              <a:rPr lang="en-US" sz="1800" b="1" dirty="0"/>
              <a:t>. </a:t>
            </a:r>
            <a:r>
              <a:rPr lang="es-MX" sz="1800" dirty="0"/>
              <a:t>Ambos padres necesitan un sistema de apoyo. Los sistemas de apoyo pueden ser la familia, amigos, vecinos, compañeros de trabajo y comunidades religiosas. Es importante que los padres y otras personas de apoyo primario sepan cuándo y cómo pedir ayuda a su sistema de apoyo. Muchas familias encuentran apoyo en otros padres que experimentan y pasan por los mismos cambios; estas conexiones pueden establecerse a través de clases prenatales, cursos de preparación para la lactancia y la crianza, y grupos de apoyo a la paternidad.</a:t>
            </a:r>
            <a:endParaRPr lang="en-US" sz="1800" dirty="0"/>
          </a:p>
          <a:p>
            <a:pPr marL="171450" indent="-171450">
              <a:buFont typeface="Arial" panose="020B0604020202020204" pitchFamily="34" charset="0"/>
              <a:buChar char="•"/>
            </a:pPr>
            <a:r>
              <a:rPr lang="en-US" sz="1800" b="1" dirty="0" err="1"/>
              <a:t>Empatía</a:t>
            </a:r>
            <a:r>
              <a:rPr lang="en-US" sz="1800" b="1" dirty="0"/>
              <a:t>. </a:t>
            </a:r>
            <a:r>
              <a:rPr lang="es-MX" sz="1800" b="0" dirty="0"/>
              <a:t>A menudo se considera a los padres como los proveedores y protectores de su familia. Los padres y otras personas de apoyo primario pueden intentar estar en sintonía con las emociones de la madre y ser empáticos con la madre y el bebé durante este tiempo.</a:t>
            </a:r>
            <a:endParaRPr lang="en-US" sz="1800" b="1" dirty="0"/>
          </a:p>
          <a:p>
            <a:pPr marL="171450" indent="-171450">
              <a:buFont typeface="Arial" panose="020B0604020202020204" pitchFamily="34" charset="0"/>
              <a:buChar char="•"/>
            </a:pPr>
            <a:r>
              <a:rPr lang="en-US" sz="1800" b="1" dirty="0" err="1"/>
              <a:t>Depresión</a:t>
            </a:r>
            <a:r>
              <a:rPr lang="en-US" sz="1800" b="1" dirty="0"/>
              <a:t> y </a:t>
            </a:r>
            <a:r>
              <a:rPr lang="en-US" sz="1800" b="1" dirty="0" err="1"/>
              <a:t>ansiedad</a:t>
            </a:r>
            <a:r>
              <a:rPr lang="en-US" sz="1800" b="1" dirty="0"/>
              <a:t> </a:t>
            </a:r>
            <a:r>
              <a:rPr lang="en-US" sz="1800" b="1" dirty="0" err="1"/>
              <a:t>posparto</a:t>
            </a:r>
            <a:r>
              <a:rPr lang="en-US" sz="1800" b="1" dirty="0"/>
              <a:t>. </a:t>
            </a:r>
            <a:r>
              <a:rPr lang="es-MX" sz="1800" dirty="0"/>
              <a:t>Las madres y los padres pueden desarrollar depresión y ansiedad posparto durante el embarazo y/o después del parto. Los padres y otras personas de apoyo primario deben conocer los signos de ambos y animar a la madre a acudir a su proveedor si muestra síntomas. </a:t>
            </a:r>
            <a:endParaRPr lang="en-US" sz="1800" dirty="0"/>
          </a:p>
        </p:txBody>
      </p:sp>
      <p:sp>
        <p:nvSpPr>
          <p:cNvPr id="4" name="Slide Number Placeholder 3"/>
          <p:cNvSpPr>
            <a:spLocks noGrp="1"/>
          </p:cNvSpPr>
          <p:nvPr>
            <p:ph type="sldNum" sz="quarter" idx="5"/>
          </p:nvPr>
        </p:nvSpPr>
        <p:spPr/>
        <p:txBody>
          <a:bodyPr/>
          <a:lstStyle/>
          <a:p>
            <a:fld id="{9C1AD4F3-D7BA-4A83-ADEA-33055041BE18}" type="slidenum">
              <a:rPr lang="en-US" smtClean="0"/>
              <a:t>7</a:t>
            </a:fld>
            <a:endParaRPr lang="en-US"/>
          </a:p>
        </p:txBody>
      </p:sp>
    </p:spTree>
    <p:extLst>
      <p:ext uri="{BB962C8B-B14F-4D97-AF65-F5344CB8AC3E}">
        <p14:creationId xmlns:p14="http://schemas.microsoft.com/office/powerpoint/2010/main" val="121908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Hay numerosos recursos en el condado de San Bernardino disponibles para apoyarle a usted y a su familia en todas las áreas de la salud. Algunos ejemplos de recursos que pueden ayudarle o ponerle en contacto con los recursos que necesita incluyen:</a:t>
            </a:r>
            <a:r>
              <a:rPr lang="en-US" dirty="0"/>
              <a:t> </a:t>
            </a:r>
          </a:p>
          <a:p>
            <a:pPr marL="171450" indent="-171450">
              <a:buFont typeface="Arial" panose="020B0604020202020204" pitchFamily="34" charset="0"/>
              <a:buChar char="•"/>
            </a:pPr>
            <a:r>
              <a:rPr lang="en-US" b="1" dirty="0"/>
              <a:t>San Bernardino Fatherhood: </a:t>
            </a:r>
            <a:r>
              <a:rPr lang="es-MX" b="0" i="0" dirty="0">
                <a:solidFill>
                  <a:srgbClr val="2C2C2C"/>
                </a:solidFill>
                <a:effectLst/>
                <a:latin typeface="helvetica-w01-roman"/>
              </a:rPr>
              <a:t>San Bernardino </a:t>
            </a:r>
            <a:r>
              <a:rPr lang="es-MX" b="0" i="0" dirty="0" err="1">
                <a:solidFill>
                  <a:srgbClr val="2C2C2C"/>
                </a:solidFill>
                <a:effectLst/>
                <a:latin typeface="helvetica-w01-roman"/>
              </a:rPr>
              <a:t>Fatherhood</a:t>
            </a:r>
            <a:r>
              <a:rPr lang="es-MX" b="0" i="0" dirty="0">
                <a:solidFill>
                  <a:srgbClr val="2C2C2C"/>
                </a:solidFill>
                <a:effectLst/>
                <a:latin typeface="helvetica-w01-roman"/>
              </a:rPr>
              <a:t>, bajo el modelo 24/7 Dad AM, es un programa basado en la evidencia que consiste en una mezcla de sesiones de grupo y visitas a domicilio para enseñar a los hombres habilidades de paternidad y crianza, centrándose en las características clave de la paternidad.</a:t>
            </a:r>
            <a:endParaRPr lang="en-US" b="0" i="0" dirty="0">
              <a:solidFill>
                <a:srgbClr val="2C2C2C"/>
              </a:solidFill>
              <a:effectLst/>
              <a:latin typeface="helvetica-w01-roman"/>
            </a:endParaRPr>
          </a:p>
          <a:p>
            <a:pPr marL="171450" indent="-171450">
              <a:buFont typeface="Arial" panose="020B0604020202020204" pitchFamily="34" charset="0"/>
              <a:buChar char="•"/>
            </a:pPr>
            <a:endParaRPr lang="en-US" b="1" i="0" dirty="0"/>
          </a:p>
          <a:p>
            <a:pPr marL="171450" indent="-171450">
              <a:buFont typeface="Arial" panose="020B0604020202020204" pitchFamily="34" charset="0"/>
              <a:buChar char="•"/>
            </a:pPr>
            <a:r>
              <a:rPr lang="en-US" b="1" dirty="0"/>
              <a:t>The Mom and Dad Project: </a:t>
            </a:r>
            <a:r>
              <a:rPr lang="es-MX" b="0" i="0" dirty="0" err="1">
                <a:solidFill>
                  <a:srgbClr val="333333"/>
                </a:solidFill>
                <a:effectLst/>
                <a:latin typeface="Helvetica Neue"/>
              </a:rPr>
              <a:t>Mom</a:t>
            </a:r>
            <a:r>
              <a:rPr lang="es-MX" b="0" i="0" dirty="0">
                <a:solidFill>
                  <a:srgbClr val="333333"/>
                </a:solidFill>
                <a:effectLst/>
                <a:latin typeface="Helvetica Neue"/>
              </a:rPr>
              <a:t> and Dad Project ofrece clases gratuitas de crianza y grupos de apoyo a los padres que esperan un hijo y a los que han dado a luz recientemente.</a:t>
            </a:r>
            <a:r>
              <a:rPr lang="en-US" b="0" i="0" dirty="0">
                <a:solidFill>
                  <a:srgbClr val="333333"/>
                </a:solidFill>
                <a:effectLst/>
                <a:latin typeface="Helvetica Neue"/>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22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Ahora que hemos revisado las tres cosas más importantes que los expertos en la materia quieren que sepan sobre cómo apoyar a su familiar embarazada, vamos a discutir lo que hemos aprendido y considerar cómo esta información se aplica a sus necesidades específicas.</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FCA58F-C53A-4419-A6E4-74A074789A56}"/>
              </a:ext>
            </a:extLst>
          </p:cNvPr>
          <p:cNvPicPr>
            <a:picLocks noChangeAspect="1"/>
          </p:cNvPicPr>
          <p:nvPr userDrawn="1"/>
        </p:nvPicPr>
        <p:blipFill>
          <a:blip r:embed="rId2"/>
          <a:stretch>
            <a:fillRect/>
          </a:stretch>
        </p:blipFill>
        <p:spPr>
          <a:xfrm>
            <a:off x="0" y="-636013"/>
            <a:ext cx="12192000" cy="8130025"/>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6096000" y="2873080"/>
            <a:ext cx="6321152" cy="2711409"/>
          </a:xfrm>
        </p:spPr>
        <p:txBody>
          <a:bodyPr anchor="b"/>
          <a:lstStyle>
            <a:lvl1pPr algn="l">
              <a:defRPr sz="6000">
                <a:solidFill>
                  <a:schemeClr val="bg2">
                    <a:lumMod val="75000"/>
                  </a:schemeClr>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12/6/2021</a:t>
            </a:fld>
            <a:endParaRPr lang="en-US"/>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a:xfrm>
            <a:off x="8801100" y="6112701"/>
            <a:ext cx="2743200" cy="365125"/>
          </a:xfrm>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15C1E1E6-3BD0-490E-BF21-B7F737AA13FC}"/>
              </a:ext>
            </a:extLst>
          </p:cNvPr>
          <p:cNvSpPr/>
          <p:nvPr userDrawn="1"/>
        </p:nvSpPr>
        <p:spPr>
          <a:xfrm>
            <a:off x="-1184441" y="5359721"/>
            <a:ext cx="15076448" cy="61781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6112701"/>
            <a:ext cx="3429000" cy="852421"/>
          </a:xfrm>
          <a:prstGeom prst="rect">
            <a:avLst/>
          </a:prstGeom>
          <a:noFill/>
          <a:ln>
            <a:noFill/>
          </a:ln>
        </p:spPr>
      </p:pic>
    </p:spTree>
    <p:extLst>
      <p:ext uri="{BB962C8B-B14F-4D97-AF65-F5344CB8AC3E}">
        <p14:creationId xmlns:p14="http://schemas.microsoft.com/office/powerpoint/2010/main" val="408662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12/6/2021</a:t>
            </a:fld>
            <a:endParaRPr lang="en-US"/>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475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12/6/2021</a:t>
            </a:fld>
            <a:endParaRPr lang="en-US"/>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822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12/6/2021</a:t>
            </a:fld>
            <a:endParaRPr lang="en-US"/>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9848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12/6/2021</a:t>
            </a:fld>
            <a:endParaRPr lang="en-US"/>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6253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23000">
              <a:schemeClr val="bg2">
                <a:lumMod val="40000"/>
                <a:lumOff val="60000"/>
              </a:schemeClr>
            </a:gs>
            <a:gs pos="50000">
              <a:srgbClr val="B6668E"/>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2CC94B-737D-43B6-BDB4-F4ACA70C32D4}"/>
              </a:ext>
            </a:extLst>
          </p:cNvPr>
          <p:cNvPicPr>
            <a:picLocks noChangeAspect="1"/>
          </p:cNvPicPr>
          <p:nvPr userDrawn="1"/>
        </p:nvPicPr>
        <p:blipFill>
          <a:blip r:embed="rId2"/>
          <a:stretch>
            <a:fillRect/>
          </a:stretch>
        </p:blipFill>
        <p:spPr>
          <a:xfrm>
            <a:off x="-812430" y="-592486"/>
            <a:ext cx="13528572" cy="8245665"/>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5562599" y="-24947"/>
            <a:ext cx="6760437" cy="2387600"/>
          </a:xfrm>
        </p:spPr>
        <p:txBody>
          <a:bodyPr anchor="b">
            <a:normAutofit/>
          </a:bodyPr>
          <a:lstStyle>
            <a:lvl1pPr algn="l">
              <a:defRPr sz="5400">
                <a:solidFill>
                  <a:schemeClr val="bg2">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562599" y="2601119"/>
            <a:ext cx="6760437"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12/6/2021</a:t>
            </a:fld>
            <a:endParaRPr lang="en-US" dirty="0"/>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15C1E1E6-3BD0-490E-BF21-B7F737AA13FC}"/>
              </a:ext>
            </a:extLst>
          </p:cNvPr>
          <p:cNvSpPr/>
          <p:nvPr userDrawn="1"/>
        </p:nvSpPr>
        <p:spPr>
          <a:xfrm>
            <a:off x="-389555" y="3993578"/>
            <a:ext cx="15076448" cy="76553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12705" y="6037812"/>
            <a:ext cx="2820112" cy="683663"/>
          </a:xfrm>
          <a:prstGeom prst="rect">
            <a:avLst/>
          </a:prstGeom>
          <a:noFill/>
          <a:ln>
            <a:noFill/>
          </a:ln>
        </p:spPr>
      </p:pic>
    </p:spTree>
    <p:extLst>
      <p:ext uri="{BB962C8B-B14F-4D97-AF65-F5344CB8AC3E}">
        <p14:creationId xmlns:p14="http://schemas.microsoft.com/office/powerpoint/2010/main" val="3496693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200" y="1734494"/>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12/6/2021</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rgbClr val="D8B5C7"/>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dirty="0"/>
              <a:t>Insert Logo</a:t>
            </a:r>
          </a:p>
          <a:p>
            <a:endParaRPr lang="en-US" dirty="0"/>
          </a:p>
        </p:txBody>
      </p:sp>
      <p:pic>
        <p:nvPicPr>
          <p:cNvPr id="14" name="Picture 13">
            <a:extLst>
              <a:ext uri="{FF2B5EF4-FFF2-40B4-BE49-F238E27FC236}">
                <a16:creationId xmlns:a16="http://schemas.microsoft.com/office/drawing/2014/main" id="{DB202CB9-0577-40D9-AE9D-B1A78DA0A10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424712230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80979"/>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12/6/2021</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422358595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12/6/2021</a:t>
            </a:fld>
            <a:endParaRPr lang="en-US" dirty="0"/>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2559C905-3ACA-4C13-BF7E-6B618E970E6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4246215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12/6/2021</a:t>
            </a:fld>
            <a:endParaRPr lang="en-US" dirty="0"/>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2" name="Picture 11">
            <a:extLst>
              <a:ext uri="{FF2B5EF4-FFF2-40B4-BE49-F238E27FC236}">
                <a16:creationId xmlns:a16="http://schemas.microsoft.com/office/drawing/2014/main" id="{4F694C67-AB6C-4AE7-BA51-386539EC9B1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37846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12/6/2021</a:t>
            </a:fld>
            <a:endParaRPr lang="en-US" dirty="0"/>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435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12/6/2021</a:t>
            </a:fld>
            <a:endParaRPr lang="en-US"/>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a:t>Insert Logo</a:t>
            </a:r>
          </a:p>
          <a:p>
            <a:endParaRPr lang="en-US"/>
          </a:p>
        </p:txBody>
      </p:sp>
    </p:spTree>
    <p:extLst>
      <p:ext uri="{BB962C8B-B14F-4D97-AF65-F5344CB8AC3E}">
        <p14:creationId xmlns:p14="http://schemas.microsoft.com/office/powerpoint/2010/main" val="160172937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12/6/2021</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200" y="1776412"/>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9CC60AFF-AFD8-4959-9874-BCD31C51510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1581643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12/6/2021</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0" name="Picture 9">
            <a:extLst>
              <a:ext uri="{FF2B5EF4-FFF2-40B4-BE49-F238E27FC236}">
                <a16:creationId xmlns:a16="http://schemas.microsoft.com/office/drawing/2014/main" id="{9E4F4151-7113-456C-BA42-A621D8DC3A5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343643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12/6/2021</a:t>
            </a:fld>
            <a:endParaRPr lang="en-US" dirty="0"/>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dirty="0"/>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866F849F-23FA-45F1-AB3B-DAA04C216A5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397934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12/6/2021</a:t>
            </a:fld>
            <a:endParaRPr lang="en-US" dirty="0"/>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9632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12/6/2021</a:t>
            </a:fld>
            <a:endParaRPr lang="en-US" dirty="0"/>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3234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12/6/2021</a:t>
            </a:fld>
            <a:endParaRPr lang="en-US" dirty="0"/>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4465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12/6/2021</a:t>
            </a:fld>
            <a:endParaRPr lang="en-US" dirty="0"/>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310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12/6/2021</a:t>
            </a:fld>
            <a:endParaRPr lang="en-US"/>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5475834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12/6/2021</a:t>
            </a:fld>
            <a:endParaRPr lang="en-US"/>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A2FCC08-2CB9-40F5-A016-B3F5F395990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39945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12/6/2021</a:t>
            </a:fld>
            <a:endParaRPr lang="en-US"/>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E36B159E-04BB-4886-B35B-593F4B1D1ED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134961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12/6/2021</a:t>
            </a:fld>
            <a:endParaRPr lang="en-US"/>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1318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12/6/2021</a:t>
            </a:fld>
            <a:endParaRPr lang="en-US"/>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199" y="1823800"/>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08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12/6/2021</a:t>
            </a:fld>
            <a:endParaRPr lang="en-US"/>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0551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12/6/2021</a:t>
            </a:fld>
            <a:endParaRPr lang="en-US"/>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55B34D-E7F8-4517-99F1-17965E8721F6}"/>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BA4C64E6-D5CD-4A4A-ACD9-AB827130145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40564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12/6/2021</a:t>
            </a:fld>
            <a:endParaRPr lang="en-US"/>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48081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12/6/2021</a:t>
            </a:fld>
            <a:endParaRPr lang="en-US" dirty="0"/>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6252771"/>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hyperlink" Target="http://sbfatherhood.com/"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hyperlink" Target="https://momanddadproject.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211D-871B-4EAA-911B-302243E4AFC9}"/>
              </a:ext>
            </a:extLst>
          </p:cNvPr>
          <p:cNvSpPr>
            <a:spLocks noGrp="1"/>
          </p:cNvSpPr>
          <p:nvPr>
            <p:ph type="ctrTitle"/>
          </p:nvPr>
        </p:nvSpPr>
        <p:spPr>
          <a:xfrm>
            <a:off x="4615848" y="1762125"/>
            <a:ext cx="7191643" cy="3333750"/>
          </a:xfrm>
        </p:spPr>
        <p:txBody>
          <a:bodyPr>
            <a:normAutofit/>
          </a:bodyPr>
          <a:lstStyle/>
          <a:p>
            <a:pPr algn="r"/>
            <a:r>
              <a:rPr lang="es-MX" sz="4800" dirty="0"/>
              <a:t>Cómo apoyar a su familiar embarazada</a:t>
            </a:r>
            <a:r>
              <a:rPr lang="en-US" sz="4800" dirty="0"/>
              <a:t> </a:t>
            </a:r>
          </a:p>
        </p:txBody>
      </p:sp>
      <p:sp>
        <p:nvSpPr>
          <p:cNvPr id="4" name="Rectangle 3">
            <a:extLst>
              <a:ext uri="{FF2B5EF4-FFF2-40B4-BE49-F238E27FC236}">
                <a16:creationId xmlns:a16="http://schemas.microsoft.com/office/drawing/2014/main" id="{BD962BB1-25FA-46D7-B825-539C848DC7E4}"/>
              </a:ext>
            </a:extLst>
          </p:cNvPr>
          <p:cNvSpPr/>
          <p:nvPr/>
        </p:nvSpPr>
        <p:spPr>
          <a:xfrm>
            <a:off x="8211670" y="5307105"/>
            <a:ext cx="3729318" cy="116756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Insertar el logotipo de la organización</a:t>
            </a:r>
            <a:endParaRPr lang="en-US" dirty="0">
              <a:solidFill>
                <a:schemeClr val="bg1"/>
              </a:solidFill>
            </a:endParaRPr>
          </a:p>
        </p:txBody>
      </p:sp>
      <p:sp>
        <p:nvSpPr>
          <p:cNvPr id="5" name="CuadroTexto 4">
            <a:extLst>
              <a:ext uri="{FF2B5EF4-FFF2-40B4-BE49-F238E27FC236}">
                <a16:creationId xmlns:a16="http://schemas.microsoft.com/office/drawing/2014/main" id="{5CF87045-1DDD-428F-BFB4-B4AC51D22099}"/>
              </a:ext>
            </a:extLst>
          </p:cNvPr>
          <p:cNvSpPr txBox="1"/>
          <p:nvPr/>
        </p:nvSpPr>
        <p:spPr>
          <a:xfrm>
            <a:off x="1658066" y="6233440"/>
            <a:ext cx="3272589" cy="646331"/>
          </a:xfrm>
          <a:prstGeom prst="rect">
            <a:avLst/>
          </a:prstGeom>
          <a:solidFill>
            <a:schemeClr val="tx1"/>
          </a:solidFill>
        </p:spPr>
        <p:txBody>
          <a:bodyPr wrap="square" rtlCol="0">
            <a:spAutoFit/>
          </a:bodyPr>
          <a:lstStyle/>
          <a:p>
            <a:r>
              <a:rPr lang="es-MX" dirty="0">
                <a:solidFill>
                  <a:schemeClr val="bg1"/>
                </a:solidFill>
              </a:rPr>
              <a:t>Red de Salud Materna del Condado de San Bernardino</a:t>
            </a:r>
          </a:p>
        </p:txBody>
      </p:sp>
    </p:spTree>
    <p:extLst>
      <p:ext uri="{BB962C8B-B14F-4D97-AF65-F5344CB8AC3E}">
        <p14:creationId xmlns:p14="http://schemas.microsoft.com/office/powerpoint/2010/main" val="408144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err="1"/>
              <a:t>Pensar</a:t>
            </a:r>
            <a:r>
              <a:rPr lang="en-US" dirty="0"/>
              <a:t> - </a:t>
            </a:r>
            <a:r>
              <a:rPr lang="en-US" dirty="0" err="1"/>
              <a:t>Asociar</a:t>
            </a:r>
            <a:r>
              <a:rPr lang="en-US" dirty="0"/>
              <a:t> - </a:t>
            </a:r>
            <a:r>
              <a:rPr lang="en-US" dirty="0" err="1"/>
              <a:t>Compartir</a:t>
            </a:r>
            <a:endParaRPr lang="en-US" dirty="0"/>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687455" y="1690688"/>
            <a:ext cx="11238655" cy="6188716"/>
          </a:xfrm>
        </p:spPr>
        <p:txBody>
          <a:bodyPr>
            <a:normAutofit/>
          </a:bodyPr>
          <a:lstStyle/>
          <a:p>
            <a:pPr marL="0" indent="0" algn="ctr">
              <a:buNone/>
            </a:pPr>
            <a:endParaRPr lang="en-US" sz="2400" b="1" dirty="0"/>
          </a:p>
          <a:p>
            <a:pPr marL="0" indent="0" algn="ctr">
              <a:lnSpc>
                <a:spcPct val="100000"/>
              </a:lnSpc>
              <a:spcAft>
                <a:spcPts val="1200"/>
              </a:spcAft>
              <a:buNone/>
            </a:pPr>
            <a:r>
              <a:rPr lang="es-MX" b="1" dirty="0"/>
              <a:t>¿Qué tipo de apoyo se siente más preparado para proporcionar a su familiar embarazada?</a:t>
            </a:r>
            <a:r>
              <a:rPr lang="en-US" b="1" dirty="0"/>
              <a:t> </a:t>
            </a:r>
          </a:p>
        </p:txBody>
      </p:sp>
      <p:sp>
        <p:nvSpPr>
          <p:cNvPr id="4" name="CuadroTexto 3">
            <a:extLst>
              <a:ext uri="{FF2B5EF4-FFF2-40B4-BE49-F238E27FC236}">
                <a16:creationId xmlns:a16="http://schemas.microsoft.com/office/drawing/2014/main" id="{70238E89-6F3A-4938-B283-E4756C44ED87}"/>
              </a:ext>
            </a:extLst>
          </p:cNvPr>
          <p:cNvSpPr txBox="1"/>
          <p:nvPr/>
        </p:nvSpPr>
        <p:spPr>
          <a:xfrm>
            <a:off x="1636294" y="5822481"/>
            <a:ext cx="3272589" cy="646331"/>
          </a:xfrm>
          <a:prstGeom prst="rect">
            <a:avLst/>
          </a:prstGeom>
          <a:solidFill>
            <a:schemeClr val="tx2">
              <a:lumMod val="40000"/>
              <a:lumOff val="60000"/>
            </a:schemeClr>
          </a:solidFill>
        </p:spPr>
        <p:txBody>
          <a:bodyPr wrap="square" rtlCol="0">
            <a:spAutoFit/>
          </a:bodyPr>
          <a:lstStyle/>
          <a:p>
            <a:r>
              <a:rPr lang="es-MX" dirty="0"/>
              <a:t>Red de Salud Materna del Condado de San Bernardino</a:t>
            </a:r>
          </a:p>
        </p:txBody>
      </p:sp>
    </p:spTree>
    <p:extLst>
      <p:ext uri="{BB962C8B-B14F-4D97-AF65-F5344CB8AC3E}">
        <p14:creationId xmlns:p14="http://schemas.microsoft.com/office/powerpoint/2010/main" val="223715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Debate de </a:t>
            </a:r>
            <a:r>
              <a:rPr lang="en-US" dirty="0" err="1"/>
              <a:t>grupo</a:t>
            </a:r>
            <a:endParaRPr lang="en-US" dirty="0"/>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1900946" y="1786040"/>
            <a:ext cx="9258300" cy="4351338"/>
          </a:xfrm>
        </p:spPr>
        <p:txBody>
          <a:bodyPr/>
          <a:lstStyle/>
          <a:p>
            <a:pPr marL="0" indent="0" algn="ctr">
              <a:buNone/>
            </a:pPr>
            <a:endParaRPr lang="en-US" b="1" dirty="0"/>
          </a:p>
          <a:p>
            <a:pPr marL="0" indent="0" algn="ctr">
              <a:buNone/>
            </a:pPr>
            <a:r>
              <a:rPr lang="es-MX" b="1" dirty="0"/>
              <a:t>¿Cuáles son algunas de las formas en las que la gente pretende dar apoyo a sus familiares embarazadas?</a:t>
            </a:r>
            <a:endParaRPr lang="en-US" dirty="0"/>
          </a:p>
        </p:txBody>
      </p:sp>
      <p:sp>
        <p:nvSpPr>
          <p:cNvPr id="4" name="CuadroTexto 3">
            <a:extLst>
              <a:ext uri="{FF2B5EF4-FFF2-40B4-BE49-F238E27FC236}">
                <a16:creationId xmlns:a16="http://schemas.microsoft.com/office/drawing/2014/main" id="{DE8FC1B6-4FAF-4746-A30F-3363B8A3C71F}"/>
              </a:ext>
            </a:extLst>
          </p:cNvPr>
          <p:cNvSpPr txBox="1"/>
          <p:nvPr/>
        </p:nvSpPr>
        <p:spPr>
          <a:xfrm>
            <a:off x="1636294" y="5822481"/>
            <a:ext cx="3272589" cy="646331"/>
          </a:xfrm>
          <a:prstGeom prst="rect">
            <a:avLst/>
          </a:prstGeom>
          <a:solidFill>
            <a:schemeClr val="tx2">
              <a:lumMod val="40000"/>
              <a:lumOff val="60000"/>
            </a:schemeClr>
          </a:solidFill>
        </p:spPr>
        <p:txBody>
          <a:bodyPr wrap="square" rtlCol="0">
            <a:spAutoFit/>
          </a:bodyPr>
          <a:lstStyle/>
          <a:p>
            <a:r>
              <a:rPr lang="es-MX" dirty="0"/>
              <a:t>Red de Salud Materna del Condado de San Bernardino</a:t>
            </a:r>
          </a:p>
        </p:txBody>
      </p:sp>
    </p:spTree>
    <p:extLst>
      <p:ext uri="{BB962C8B-B14F-4D97-AF65-F5344CB8AC3E}">
        <p14:creationId xmlns:p14="http://schemas.microsoft.com/office/powerpoint/2010/main" val="196409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err="1"/>
              <a:t>Reflexión</a:t>
            </a:r>
            <a:r>
              <a:rPr lang="en-US" dirty="0"/>
              <a:t> personal</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838200" y="1734494"/>
            <a:ext cx="10515600" cy="2214654"/>
          </a:xfrm>
        </p:spPr>
        <p:txBody>
          <a:bodyPr/>
          <a:lstStyle/>
          <a:p>
            <a:pPr marL="0" indent="0" algn="ctr">
              <a:buNone/>
            </a:pPr>
            <a:endParaRPr lang="en-US" b="1" dirty="0"/>
          </a:p>
          <a:p>
            <a:pPr marL="0" indent="0" algn="ctr">
              <a:lnSpc>
                <a:spcPct val="100000"/>
              </a:lnSpc>
              <a:spcAft>
                <a:spcPts val="1200"/>
              </a:spcAft>
              <a:buNone/>
            </a:pPr>
            <a:r>
              <a:rPr lang="es-MX" b="1" dirty="0"/>
              <a:t>¿Qué pueden hacer hoy para apoyar a su familiar embarazada?</a:t>
            </a:r>
            <a:endParaRPr lang="en-US" b="1" dirty="0"/>
          </a:p>
        </p:txBody>
      </p:sp>
      <p:sp>
        <p:nvSpPr>
          <p:cNvPr id="5" name="CuadroTexto 4">
            <a:extLst>
              <a:ext uri="{FF2B5EF4-FFF2-40B4-BE49-F238E27FC236}">
                <a16:creationId xmlns:a16="http://schemas.microsoft.com/office/drawing/2014/main" id="{D29DD5E1-7C61-4469-9F01-852A1A6647AA}"/>
              </a:ext>
            </a:extLst>
          </p:cNvPr>
          <p:cNvSpPr txBox="1"/>
          <p:nvPr/>
        </p:nvSpPr>
        <p:spPr>
          <a:xfrm>
            <a:off x="1636294" y="5822481"/>
            <a:ext cx="3272589" cy="646331"/>
          </a:xfrm>
          <a:prstGeom prst="rect">
            <a:avLst/>
          </a:prstGeom>
          <a:solidFill>
            <a:schemeClr val="tx2">
              <a:lumMod val="40000"/>
              <a:lumOff val="60000"/>
            </a:schemeClr>
          </a:solidFill>
        </p:spPr>
        <p:txBody>
          <a:bodyPr wrap="square" rtlCol="0">
            <a:spAutoFit/>
          </a:bodyPr>
          <a:lstStyle/>
          <a:p>
            <a:r>
              <a:rPr lang="es-MX" dirty="0"/>
              <a:t>Red de Salud Materna del Condado de San Bernardino</a:t>
            </a:r>
          </a:p>
        </p:txBody>
      </p:sp>
    </p:spTree>
    <p:extLst>
      <p:ext uri="{BB962C8B-B14F-4D97-AF65-F5344CB8AC3E}">
        <p14:creationId xmlns:p14="http://schemas.microsoft.com/office/powerpoint/2010/main" val="230700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dirty="0">
                <a:solidFill>
                  <a:schemeClr val="bg1"/>
                </a:solidFill>
              </a:rPr>
              <a:t>¿</a:t>
            </a:r>
            <a:r>
              <a:rPr lang="en-US" dirty="0" err="1">
                <a:solidFill>
                  <a:schemeClr val="bg1"/>
                </a:solidFill>
              </a:rPr>
              <a:t>Preguntas</a:t>
            </a:r>
            <a:r>
              <a:rPr lang="en-US" dirty="0">
                <a:solidFill>
                  <a:schemeClr val="bg1"/>
                </a:solidFill>
              </a:rPr>
              <a:t>?</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p:txBody>
          <a:bodyPr/>
          <a:lstStyle/>
          <a:p>
            <a:endParaRPr lang="en-US" dirty="0">
              <a:solidFill>
                <a:schemeClr val="bg1"/>
              </a:solidFill>
            </a:endParaRPr>
          </a:p>
        </p:txBody>
      </p:sp>
      <p:sp>
        <p:nvSpPr>
          <p:cNvPr id="6" name="Title 3">
            <a:extLst>
              <a:ext uri="{FF2B5EF4-FFF2-40B4-BE49-F238E27FC236}">
                <a16:creationId xmlns:a16="http://schemas.microsoft.com/office/drawing/2014/main" id="{F0B49E81-9374-4A3A-9908-C266BE291E03}"/>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6600" b="1" i="0" u="none" strike="noStrike" kern="1200" cap="none" spc="0" normalizeH="0" baseline="0" noProof="0" dirty="0">
                <a:ln>
                  <a:noFill/>
                </a:ln>
                <a:solidFill>
                  <a:schemeClr val="bg1"/>
                </a:solidFill>
                <a:effectLst/>
                <a:uLnTx/>
                <a:uFillTx/>
                <a:latin typeface="Franklin Gothic Demi" panose="020B0703020102020204" pitchFamily="34" charset="0"/>
                <a:ea typeface="+mj-ea"/>
                <a:cs typeface="+mj-cs"/>
              </a:rPr>
              <a:t>Apoyo a su familiar embarazada</a:t>
            </a:r>
            <a:endParaRPr kumimoji="0" lang="en-US" sz="6600" b="1" i="0" u="none" strike="noStrike" kern="1200" cap="none" spc="0" normalizeH="0" baseline="0" noProof="0" dirty="0">
              <a:ln>
                <a:noFill/>
              </a:ln>
              <a:solidFill>
                <a:schemeClr val="bg1"/>
              </a:solidFill>
              <a:effectLst/>
              <a:uLnTx/>
              <a:uFillTx/>
              <a:latin typeface="Franklin Gothic Demi" panose="020B0703020102020204" pitchFamily="34" charset="0"/>
              <a:ea typeface="+mj-ea"/>
              <a:cs typeface="+mj-cs"/>
            </a:endParaRPr>
          </a:p>
        </p:txBody>
      </p:sp>
      <p:sp>
        <p:nvSpPr>
          <p:cNvPr id="8" name="CuadroTexto 7">
            <a:extLst>
              <a:ext uri="{FF2B5EF4-FFF2-40B4-BE49-F238E27FC236}">
                <a16:creationId xmlns:a16="http://schemas.microsoft.com/office/drawing/2014/main" id="{90BD3E15-88BF-4945-9BC8-710FB48AA1E3}"/>
              </a:ext>
            </a:extLst>
          </p:cNvPr>
          <p:cNvSpPr txBox="1"/>
          <p:nvPr/>
        </p:nvSpPr>
        <p:spPr>
          <a:xfrm>
            <a:off x="1658066" y="5793472"/>
            <a:ext cx="3272589" cy="646331"/>
          </a:xfrm>
          <a:prstGeom prst="rect">
            <a:avLst/>
          </a:prstGeom>
          <a:solidFill>
            <a:schemeClr val="tx1"/>
          </a:solidFill>
        </p:spPr>
        <p:txBody>
          <a:bodyPr wrap="square" rtlCol="0">
            <a:spAutoFit/>
          </a:bodyPr>
          <a:lstStyle/>
          <a:p>
            <a:r>
              <a:rPr lang="es-MX" dirty="0">
                <a:solidFill>
                  <a:schemeClr val="bg1"/>
                </a:solidFill>
              </a:rPr>
              <a:t>Red de Salud Materna del Condado de San Bernardino</a:t>
            </a:r>
          </a:p>
        </p:txBody>
      </p:sp>
    </p:spTree>
    <p:extLst>
      <p:ext uri="{BB962C8B-B14F-4D97-AF65-F5344CB8AC3E}">
        <p14:creationId xmlns:p14="http://schemas.microsoft.com/office/powerpoint/2010/main" val="2624930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2BC-7D22-415A-AFD8-6CD4E8F0E14C}"/>
              </a:ext>
            </a:extLst>
          </p:cNvPr>
          <p:cNvSpPr>
            <a:spLocks noGrp="1"/>
          </p:cNvSpPr>
          <p:nvPr>
            <p:ph type="ctrTitle"/>
          </p:nvPr>
        </p:nvSpPr>
        <p:spPr>
          <a:xfrm>
            <a:off x="7519511" y="1115933"/>
            <a:ext cx="4299284" cy="3671628"/>
          </a:xfrm>
        </p:spPr>
        <p:txBody>
          <a:bodyPr/>
          <a:lstStyle/>
          <a:p>
            <a:pPr algn="ctr"/>
            <a:r>
              <a:rPr lang="en-US" dirty="0"/>
              <a:t>¡Gracias!</a:t>
            </a:r>
          </a:p>
        </p:txBody>
      </p:sp>
      <p:sp>
        <p:nvSpPr>
          <p:cNvPr id="6" name="Subtitle 2">
            <a:extLst>
              <a:ext uri="{FF2B5EF4-FFF2-40B4-BE49-F238E27FC236}">
                <a16:creationId xmlns:a16="http://schemas.microsoft.com/office/drawing/2014/main" id="{45E74F11-EC5C-46C5-80ED-242AEE688D70}"/>
              </a:ext>
            </a:extLst>
          </p:cNvPr>
          <p:cNvSpPr txBox="1">
            <a:spLocks/>
          </p:cNvSpPr>
          <p:nvPr/>
        </p:nvSpPr>
        <p:spPr>
          <a:xfrm>
            <a:off x="6828818" y="5022187"/>
            <a:ext cx="5680671"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2000" dirty="0">
                <a:solidFill>
                  <a:schemeClr val="accent4">
                    <a:lumMod val="75000"/>
                  </a:schemeClr>
                </a:solidFill>
              </a:rPr>
              <a:t>Publicado en 2021. Para obtener más información sobre la MHN, visite nuestro sitio web:</a:t>
            </a:r>
            <a:r>
              <a:rPr lang="en-US" sz="2000" dirty="0">
                <a:solidFill>
                  <a:schemeClr val="accent4">
                    <a:lumMod val="75000"/>
                  </a:schemeClr>
                </a:solidFill>
              </a:rPr>
              <a:t> </a:t>
            </a:r>
          </a:p>
          <a:p>
            <a:r>
              <a:rPr lang="en-US" sz="2000" b="1" dirty="0">
                <a:solidFill>
                  <a:schemeClr val="accent4">
                    <a:lumMod val="50000"/>
                  </a:schemeClr>
                </a:solidFill>
              </a:rPr>
              <a:t>https://www.maternalhealthnetworksb.com</a:t>
            </a:r>
          </a:p>
          <a:p>
            <a:pPr algn="l"/>
            <a:endParaRPr lang="en-US" sz="2800" b="1" dirty="0">
              <a:solidFill>
                <a:schemeClr val="bg2">
                  <a:lumMod val="60000"/>
                  <a:lumOff val="40000"/>
                </a:schemeClr>
              </a:solidFill>
            </a:endParaRPr>
          </a:p>
        </p:txBody>
      </p:sp>
      <p:sp>
        <p:nvSpPr>
          <p:cNvPr id="4" name="CuadroTexto 3">
            <a:extLst>
              <a:ext uri="{FF2B5EF4-FFF2-40B4-BE49-F238E27FC236}">
                <a16:creationId xmlns:a16="http://schemas.microsoft.com/office/drawing/2014/main" id="{767CA598-B54E-4BB4-8743-3B60EEBBCA20}"/>
              </a:ext>
            </a:extLst>
          </p:cNvPr>
          <p:cNvSpPr txBox="1"/>
          <p:nvPr/>
        </p:nvSpPr>
        <p:spPr>
          <a:xfrm>
            <a:off x="1658066" y="6233440"/>
            <a:ext cx="3272589" cy="646331"/>
          </a:xfrm>
          <a:prstGeom prst="rect">
            <a:avLst/>
          </a:prstGeom>
          <a:solidFill>
            <a:schemeClr val="tx1"/>
          </a:solidFill>
        </p:spPr>
        <p:txBody>
          <a:bodyPr wrap="square" rtlCol="0">
            <a:spAutoFit/>
          </a:bodyPr>
          <a:lstStyle/>
          <a:p>
            <a:r>
              <a:rPr lang="es-MX" dirty="0">
                <a:solidFill>
                  <a:schemeClr val="bg1"/>
                </a:solidFill>
              </a:rPr>
              <a:t>Red de Salud Materna del Condado de San Bernardino</a:t>
            </a:r>
          </a:p>
        </p:txBody>
      </p:sp>
    </p:spTree>
    <p:extLst>
      <p:ext uri="{BB962C8B-B14F-4D97-AF65-F5344CB8AC3E}">
        <p14:creationId xmlns:p14="http://schemas.microsoft.com/office/powerpoint/2010/main" val="13399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9CF8-7A90-4C5F-901E-37DCD641F70D}"/>
              </a:ext>
            </a:extLst>
          </p:cNvPr>
          <p:cNvSpPr>
            <a:spLocks noGrp="1"/>
          </p:cNvSpPr>
          <p:nvPr>
            <p:ph type="title"/>
          </p:nvPr>
        </p:nvSpPr>
        <p:spPr/>
        <p:txBody>
          <a:bodyPr/>
          <a:lstStyle/>
          <a:p>
            <a:r>
              <a:rPr lang="en-US" dirty="0" err="1"/>
              <a:t>Bienvenida</a:t>
            </a:r>
            <a:endParaRPr lang="en-US" dirty="0"/>
          </a:p>
        </p:txBody>
      </p:sp>
      <p:sp>
        <p:nvSpPr>
          <p:cNvPr id="3" name="Content Placeholder 2">
            <a:extLst>
              <a:ext uri="{FF2B5EF4-FFF2-40B4-BE49-F238E27FC236}">
                <a16:creationId xmlns:a16="http://schemas.microsoft.com/office/drawing/2014/main" id="{3009413C-6FB2-4B05-B0F3-2D827D903DD3}"/>
              </a:ext>
            </a:extLst>
          </p:cNvPr>
          <p:cNvSpPr>
            <a:spLocks noGrp="1"/>
          </p:cNvSpPr>
          <p:nvPr>
            <p:ph idx="1"/>
          </p:nvPr>
        </p:nvSpPr>
        <p:spPr/>
        <p:txBody>
          <a:bodyPr/>
          <a:lstStyle/>
          <a:p>
            <a:pPr marL="0" indent="0">
              <a:buNone/>
            </a:pPr>
            <a:r>
              <a:rPr lang="es-MX" sz="3600" dirty="0"/>
              <a:t>Insertar el nombre del presentador</a:t>
            </a:r>
          </a:p>
          <a:p>
            <a:pPr marL="0" indent="0">
              <a:buNone/>
            </a:pPr>
            <a:r>
              <a:rPr lang="es-MX" sz="3600" dirty="0"/>
              <a:t>Insertar Organización</a:t>
            </a:r>
            <a:endParaRPr lang="en-US" sz="3600" dirty="0"/>
          </a:p>
          <a:p>
            <a:pPr marL="0" indent="0">
              <a:buNone/>
            </a:pPr>
            <a:endParaRPr lang="en-US" dirty="0"/>
          </a:p>
        </p:txBody>
      </p:sp>
      <p:sp>
        <p:nvSpPr>
          <p:cNvPr id="4" name="Oval 3">
            <a:extLst>
              <a:ext uri="{FF2B5EF4-FFF2-40B4-BE49-F238E27FC236}">
                <a16:creationId xmlns:a16="http://schemas.microsoft.com/office/drawing/2014/main" id="{B33F94B5-833A-45B8-A3F4-6A216BF076E7}"/>
              </a:ext>
            </a:extLst>
          </p:cNvPr>
          <p:cNvSpPr/>
          <p:nvPr/>
        </p:nvSpPr>
        <p:spPr>
          <a:xfrm>
            <a:off x="7074567" y="962526"/>
            <a:ext cx="4920915" cy="493294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Insertar</a:t>
            </a:r>
            <a:r>
              <a:rPr lang="en-US" dirty="0"/>
              <a:t> </a:t>
            </a:r>
            <a:r>
              <a:rPr lang="en-US" dirty="0" err="1"/>
              <a:t>foto</a:t>
            </a:r>
            <a:r>
              <a:rPr lang="en-US" dirty="0"/>
              <a:t> del </a:t>
            </a:r>
            <a:r>
              <a:rPr lang="en-US" dirty="0" err="1"/>
              <a:t>presentador</a:t>
            </a:r>
            <a:endParaRPr lang="en-US" dirty="0"/>
          </a:p>
        </p:txBody>
      </p:sp>
      <p:sp>
        <p:nvSpPr>
          <p:cNvPr id="5" name="Rectangle 4">
            <a:extLst>
              <a:ext uri="{FF2B5EF4-FFF2-40B4-BE49-F238E27FC236}">
                <a16:creationId xmlns:a16="http://schemas.microsoft.com/office/drawing/2014/main" id="{0031334A-5E73-46D4-9297-FA7CB1F1D559}"/>
              </a:ext>
            </a:extLst>
          </p:cNvPr>
          <p:cNvSpPr/>
          <p:nvPr/>
        </p:nvSpPr>
        <p:spPr>
          <a:xfrm>
            <a:off x="1239255" y="3373827"/>
            <a:ext cx="3408948" cy="1251284"/>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Insertar</a:t>
            </a:r>
            <a:r>
              <a:rPr lang="en-US" dirty="0">
                <a:solidFill>
                  <a:schemeClr val="tx1"/>
                </a:solidFill>
              </a:rPr>
              <a:t> </a:t>
            </a:r>
            <a:r>
              <a:rPr lang="en-US" dirty="0" err="1">
                <a:solidFill>
                  <a:schemeClr val="tx1"/>
                </a:solidFill>
              </a:rPr>
              <a:t>logotipo</a:t>
            </a:r>
            <a:endParaRPr lang="en-US" dirty="0">
              <a:solidFill>
                <a:schemeClr val="tx1"/>
              </a:solidFill>
            </a:endParaRPr>
          </a:p>
        </p:txBody>
      </p:sp>
      <p:sp>
        <p:nvSpPr>
          <p:cNvPr id="6" name="CuadroTexto 5">
            <a:extLst>
              <a:ext uri="{FF2B5EF4-FFF2-40B4-BE49-F238E27FC236}">
                <a16:creationId xmlns:a16="http://schemas.microsoft.com/office/drawing/2014/main" id="{A5211407-81D6-4D43-9106-16A25B3E9C64}"/>
              </a:ext>
            </a:extLst>
          </p:cNvPr>
          <p:cNvSpPr txBox="1"/>
          <p:nvPr/>
        </p:nvSpPr>
        <p:spPr>
          <a:xfrm>
            <a:off x="1636294" y="5822481"/>
            <a:ext cx="3272589" cy="646331"/>
          </a:xfrm>
          <a:prstGeom prst="rect">
            <a:avLst/>
          </a:prstGeom>
          <a:solidFill>
            <a:schemeClr val="tx2">
              <a:lumMod val="40000"/>
              <a:lumOff val="60000"/>
            </a:schemeClr>
          </a:solidFill>
        </p:spPr>
        <p:txBody>
          <a:bodyPr wrap="square" rtlCol="0">
            <a:spAutoFit/>
          </a:bodyPr>
          <a:lstStyle/>
          <a:p>
            <a:r>
              <a:rPr lang="es-MX" dirty="0"/>
              <a:t>Red de Salud Materna del Condado de San Bernardino</a:t>
            </a:r>
          </a:p>
        </p:txBody>
      </p:sp>
    </p:spTree>
    <p:extLst>
      <p:ext uri="{BB962C8B-B14F-4D97-AF65-F5344CB8AC3E}">
        <p14:creationId xmlns:p14="http://schemas.microsoft.com/office/powerpoint/2010/main" val="327085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rmAutofit fontScale="90000"/>
          </a:bodyPr>
          <a:lstStyle/>
          <a:p>
            <a:r>
              <a:rPr lang="es-MX" dirty="0"/>
              <a:t>Al finalizar nuestro tiempo juntos, usted</a:t>
            </a:r>
            <a:r>
              <a:rPr lang="en-US" dirty="0"/>
              <a:t>…</a:t>
            </a:r>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838200" y="2075593"/>
            <a:ext cx="10515600" cy="3100054"/>
          </a:xfrm>
        </p:spPr>
        <p:txBody>
          <a:bodyPr>
            <a:normAutofit fontScale="92500" lnSpcReduction="10000"/>
          </a:bodyPr>
          <a:lstStyle/>
          <a:p>
            <a:pPr>
              <a:lnSpc>
                <a:spcPct val="110000"/>
              </a:lnSpc>
              <a:spcAft>
                <a:spcPts val="1200"/>
              </a:spcAft>
            </a:pPr>
            <a:r>
              <a:rPr lang="es-MX" sz="4100" dirty="0"/>
              <a:t>Comprenderá la importancia de apoyar a su familiar embarazada</a:t>
            </a:r>
          </a:p>
          <a:p>
            <a:pPr>
              <a:lnSpc>
                <a:spcPct val="110000"/>
              </a:lnSpc>
              <a:spcAft>
                <a:spcPts val="1200"/>
              </a:spcAft>
            </a:pPr>
            <a:r>
              <a:rPr lang="es-MX" sz="4100" dirty="0"/>
              <a:t>Tendrá consejos para el apoyo práctico</a:t>
            </a:r>
          </a:p>
          <a:p>
            <a:pPr>
              <a:lnSpc>
                <a:spcPct val="110000"/>
              </a:lnSpc>
              <a:spcAft>
                <a:spcPts val="1200"/>
              </a:spcAft>
            </a:pPr>
            <a:r>
              <a:rPr lang="es-MX" sz="4100" dirty="0"/>
              <a:t>Sabrá cómo proporcionar apoyo emocional</a:t>
            </a:r>
            <a:endParaRPr lang="en-US" sz="4100" dirty="0"/>
          </a:p>
        </p:txBody>
      </p:sp>
      <p:sp>
        <p:nvSpPr>
          <p:cNvPr id="5" name="Rectangle 4">
            <a:extLst>
              <a:ext uri="{FF2B5EF4-FFF2-40B4-BE49-F238E27FC236}">
                <a16:creationId xmlns:a16="http://schemas.microsoft.com/office/drawing/2014/main" id="{93C56DE5-401A-4EED-9918-736A3E5C4C18}"/>
              </a:ext>
            </a:extLst>
          </p:cNvPr>
          <p:cNvSpPr/>
          <p:nvPr/>
        </p:nvSpPr>
        <p:spPr>
          <a:xfrm>
            <a:off x="7733897" y="4934910"/>
            <a:ext cx="3408948" cy="125128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Insertar el logotipo de la organización</a:t>
            </a:r>
            <a:endParaRPr lang="en-US" dirty="0">
              <a:solidFill>
                <a:schemeClr val="tx1"/>
              </a:solidFill>
            </a:endParaRPr>
          </a:p>
        </p:txBody>
      </p:sp>
      <p:sp>
        <p:nvSpPr>
          <p:cNvPr id="6" name="CuadroTexto 5">
            <a:extLst>
              <a:ext uri="{FF2B5EF4-FFF2-40B4-BE49-F238E27FC236}">
                <a16:creationId xmlns:a16="http://schemas.microsoft.com/office/drawing/2014/main" id="{010B3C1A-7FB0-42CA-8C79-6FDEDE72D0BF}"/>
              </a:ext>
            </a:extLst>
          </p:cNvPr>
          <p:cNvSpPr txBox="1"/>
          <p:nvPr/>
        </p:nvSpPr>
        <p:spPr>
          <a:xfrm>
            <a:off x="1636294" y="5822481"/>
            <a:ext cx="3272589" cy="646331"/>
          </a:xfrm>
          <a:prstGeom prst="rect">
            <a:avLst/>
          </a:prstGeom>
          <a:solidFill>
            <a:schemeClr val="tx2">
              <a:lumMod val="40000"/>
              <a:lumOff val="60000"/>
            </a:schemeClr>
          </a:solidFill>
        </p:spPr>
        <p:txBody>
          <a:bodyPr wrap="square" rtlCol="0">
            <a:spAutoFit/>
          </a:bodyPr>
          <a:lstStyle/>
          <a:p>
            <a:r>
              <a:rPr lang="es-MX" dirty="0"/>
              <a:t>Red de Salud Materna del Condado de San Bernardino</a:t>
            </a:r>
          </a:p>
        </p:txBody>
      </p:sp>
    </p:spTree>
    <p:extLst>
      <p:ext uri="{BB962C8B-B14F-4D97-AF65-F5344CB8AC3E}">
        <p14:creationId xmlns:p14="http://schemas.microsoft.com/office/powerpoint/2010/main" val="74926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a:xfrm>
            <a:off x="831850" y="3429000"/>
            <a:ext cx="10515600" cy="1133475"/>
          </a:xfrm>
        </p:spPr>
        <p:txBody>
          <a:bodyPr/>
          <a:lstStyle/>
          <a:p>
            <a:r>
              <a:rPr lang="es-MX" dirty="0"/>
              <a:t>3 cosas que debe saber</a:t>
            </a:r>
            <a:endParaRPr lang="en-US" dirty="0"/>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a:xfrm>
            <a:off x="844550" y="4562475"/>
            <a:ext cx="10515600" cy="1500187"/>
          </a:xfrm>
        </p:spPr>
        <p:txBody>
          <a:bodyPr/>
          <a:lstStyle/>
          <a:p>
            <a:r>
              <a:rPr lang="es-MX" i="1" dirty="0"/>
              <a:t>Importancia del apoyo y consejos para el apoyo práctico y emocional</a:t>
            </a:r>
          </a:p>
        </p:txBody>
      </p:sp>
      <p:sp>
        <p:nvSpPr>
          <p:cNvPr id="6" name="Title 3">
            <a:extLst>
              <a:ext uri="{FF2B5EF4-FFF2-40B4-BE49-F238E27FC236}">
                <a16:creationId xmlns:a16="http://schemas.microsoft.com/office/drawing/2014/main" id="{95DFC9C6-2104-47E9-8D30-E6326F848AED}"/>
              </a:ext>
            </a:extLst>
          </p:cNvPr>
          <p:cNvSpPr txBox="1">
            <a:spLocks/>
          </p:cNvSpPr>
          <p:nvPr/>
        </p:nvSpPr>
        <p:spPr>
          <a:xfrm>
            <a:off x="831850" y="795338"/>
            <a:ext cx="10909576" cy="22857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6600" dirty="0">
                <a:solidFill>
                  <a:schemeClr val="tx1"/>
                </a:solidFill>
              </a:rPr>
              <a:t>Apoyo a su familiar embarazada</a:t>
            </a:r>
            <a:endParaRPr lang="en-US" sz="6600" dirty="0">
              <a:solidFill>
                <a:schemeClr val="tx1"/>
              </a:solidFill>
            </a:endParaRPr>
          </a:p>
        </p:txBody>
      </p:sp>
      <p:sp>
        <p:nvSpPr>
          <p:cNvPr id="7" name="CuadroTexto 6">
            <a:extLst>
              <a:ext uri="{FF2B5EF4-FFF2-40B4-BE49-F238E27FC236}">
                <a16:creationId xmlns:a16="http://schemas.microsoft.com/office/drawing/2014/main" id="{09DD5B37-8598-4D67-93BD-32FEE6E09EFA}"/>
              </a:ext>
            </a:extLst>
          </p:cNvPr>
          <p:cNvSpPr txBox="1"/>
          <p:nvPr/>
        </p:nvSpPr>
        <p:spPr>
          <a:xfrm>
            <a:off x="1679838" y="5739496"/>
            <a:ext cx="3272589" cy="646331"/>
          </a:xfrm>
          <a:prstGeom prst="rect">
            <a:avLst/>
          </a:prstGeom>
          <a:solidFill>
            <a:schemeClr val="tx1"/>
          </a:solidFill>
        </p:spPr>
        <p:txBody>
          <a:bodyPr wrap="square" rtlCol="0">
            <a:spAutoFit/>
          </a:bodyPr>
          <a:lstStyle/>
          <a:p>
            <a:r>
              <a:rPr lang="es-MX" dirty="0">
                <a:solidFill>
                  <a:schemeClr val="bg1"/>
                </a:solidFill>
              </a:rPr>
              <a:t>Red de Salud Materna del Condado de San Bernardino</a:t>
            </a:r>
          </a:p>
        </p:txBody>
      </p:sp>
    </p:spTree>
    <p:extLst>
      <p:ext uri="{BB962C8B-B14F-4D97-AF65-F5344CB8AC3E}">
        <p14:creationId xmlns:p14="http://schemas.microsoft.com/office/powerpoint/2010/main" val="38234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rmAutofit/>
          </a:bodyPr>
          <a:lstStyle/>
          <a:p>
            <a:r>
              <a:rPr lang="en-US" dirty="0" err="1"/>
              <a:t>Importancia</a:t>
            </a:r>
            <a:r>
              <a:rPr lang="en-US" dirty="0"/>
              <a:t> del </a:t>
            </a:r>
            <a:r>
              <a:rPr lang="en-US" dirty="0" err="1"/>
              <a:t>apoyo</a:t>
            </a:r>
            <a:endParaRPr lang="en-US" dirty="0"/>
          </a:p>
        </p:txBody>
      </p:sp>
      <p:sp>
        <p:nvSpPr>
          <p:cNvPr id="7" name="Oval 6">
            <a:extLst>
              <a:ext uri="{FF2B5EF4-FFF2-40B4-BE49-F238E27FC236}">
                <a16:creationId xmlns:a16="http://schemas.microsoft.com/office/drawing/2014/main" id="{3EA26F6F-826A-4713-8D0C-8C3F19B0F333}"/>
              </a:ext>
            </a:extLst>
          </p:cNvPr>
          <p:cNvSpPr/>
          <p:nvPr/>
        </p:nvSpPr>
        <p:spPr>
          <a:xfrm>
            <a:off x="7367014" y="1826100"/>
            <a:ext cx="4155101" cy="411276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mn-cs"/>
              </a:rPr>
              <a:t>Participación</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EE1EC2EA-AB68-4367-96BB-B18F9E73B3F8}"/>
              </a:ext>
            </a:extLst>
          </p:cNvPr>
          <p:cNvSpPr/>
          <p:nvPr/>
        </p:nvSpPr>
        <p:spPr>
          <a:xfrm>
            <a:off x="7719396" y="2738468"/>
            <a:ext cx="3450336" cy="3200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954F72">
                    <a:lumMod val="50000"/>
                  </a:srgbClr>
                </a:solidFill>
                <a:effectLst/>
                <a:uLnTx/>
                <a:uFillTx/>
                <a:latin typeface="Calibri" panose="020F0502020204030204"/>
                <a:ea typeface="+mn-ea"/>
                <a:cs typeface="+mn-cs"/>
              </a:rPr>
              <a:t>Compromiso</a:t>
            </a:r>
            <a:endParaRPr kumimoji="0" lang="en-US" sz="24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06FEE88B-B4F0-4B17-B7AA-AF9BF9C9CFD1}"/>
              </a:ext>
            </a:extLst>
          </p:cNvPr>
          <p:cNvSpPr/>
          <p:nvPr/>
        </p:nvSpPr>
        <p:spPr>
          <a:xfrm>
            <a:off x="8115300" y="3836435"/>
            <a:ext cx="2606039" cy="215900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954F72">
                    <a:lumMod val="50000"/>
                  </a:srgbClr>
                </a:solidFill>
                <a:effectLst/>
                <a:uLnTx/>
                <a:uFillTx/>
                <a:latin typeface="Calibri" panose="020F0502020204030204"/>
                <a:ea typeface="+mn-ea"/>
                <a:cs typeface="+mn-cs"/>
              </a:rPr>
              <a:t>Responsabilidad</a:t>
            </a:r>
            <a:endParaRPr kumimoji="0" lang="en-US" sz="18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6C51915-FD14-44A2-92A2-38000FF2315D}"/>
              </a:ext>
            </a:extLst>
          </p:cNvPr>
          <p:cNvSpPr txBox="1"/>
          <p:nvPr/>
        </p:nvSpPr>
        <p:spPr>
          <a:xfrm>
            <a:off x="745240" y="1886996"/>
            <a:ext cx="605366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alibri" panose="020F0502020204030204"/>
                <a:ea typeface="+mn-ea"/>
                <a:cs typeface="+mn-cs"/>
              </a:rPr>
              <a:t>El apoyo continuo de los padres y otras personas de apoyo primario durante el embarazo puede aumentar los resultados positivos del parto para la madre y el bebé.</a:t>
            </a:r>
          </a:p>
        </p:txBody>
      </p:sp>
      <p:sp>
        <p:nvSpPr>
          <p:cNvPr id="8" name="Arrow: Right 7">
            <a:extLst>
              <a:ext uri="{FF2B5EF4-FFF2-40B4-BE49-F238E27FC236}">
                <a16:creationId xmlns:a16="http://schemas.microsoft.com/office/drawing/2014/main" id="{2068167E-CAD7-41C0-A979-6674D1D0D5E6}"/>
              </a:ext>
            </a:extLst>
          </p:cNvPr>
          <p:cNvSpPr/>
          <p:nvPr/>
        </p:nvSpPr>
        <p:spPr>
          <a:xfrm>
            <a:off x="724667" y="4338668"/>
            <a:ext cx="6621773" cy="948880"/>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F65E45AC-44CD-4519-A5B1-3CA337E6A2EE}"/>
              </a:ext>
            </a:extLst>
          </p:cNvPr>
          <p:cNvSpPr txBox="1"/>
          <p:nvPr/>
        </p:nvSpPr>
        <p:spPr>
          <a:xfrm>
            <a:off x="1636294" y="5822481"/>
            <a:ext cx="3272589" cy="646331"/>
          </a:xfrm>
          <a:prstGeom prst="rect">
            <a:avLst/>
          </a:prstGeom>
          <a:solidFill>
            <a:schemeClr val="tx2">
              <a:lumMod val="40000"/>
              <a:lumOff val="60000"/>
            </a:schemeClr>
          </a:solidFill>
        </p:spPr>
        <p:txBody>
          <a:bodyPr wrap="square" rtlCol="0">
            <a:spAutoFit/>
          </a:bodyPr>
          <a:lstStyle/>
          <a:p>
            <a:r>
              <a:rPr lang="es-MX" dirty="0"/>
              <a:t>Red de Salud Materna del Condado de San Bernardino</a:t>
            </a:r>
          </a:p>
        </p:txBody>
      </p:sp>
    </p:spTree>
    <p:extLst>
      <p:ext uri="{BB962C8B-B14F-4D97-AF65-F5344CB8AC3E}">
        <p14:creationId xmlns:p14="http://schemas.microsoft.com/office/powerpoint/2010/main" val="141461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a:xfrm>
            <a:off x="482007" y="365125"/>
            <a:ext cx="10871793" cy="1325563"/>
          </a:xfrm>
        </p:spPr>
        <p:txBody>
          <a:bodyPr>
            <a:normAutofit/>
          </a:bodyPr>
          <a:lstStyle/>
          <a:p>
            <a:r>
              <a:rPr lang="en-US" dirty="0" err="1"/>
              <a:t>Proporcionar</a:t>
            </a:r>
            <a:r>
              <a:rPr lang="en-US" dirty="0"/>
              <a:t> </a:t>
            </a:r>
            <a:r>
              <a:rPr lang="en-US" dirty="0" err="1"/>
              <a:t>apoyo</a:t>
            </a:r>
            <a:r>
              <a:rPr lang="en-US" dirty="0"/>
              <a:t> </a:t>
            </a:r>
            <a:r>
              <a:rPr lang="en-US" dirty="0" err="1"/>
              <a:t>práctico</a:t>
            </a:r>
            <a:endParaRPr lang="en-US" dirty="0"/>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482007" y="1744376"/>
            <a:ext cx="3454399" cy="3369243"/>
          </a:xfrm>
          <a:solidFill>
            <a:srgbClr val="F6EEF2"/>
          </a:solidFill>
        </p:spPr>
        <p:txBody>
          <a:bodyPr>
            <a:normAutofit/>
          </a:bodyPr>
          <a:lstStyle/>
          <a:p>
            <a:pPr marL="0" indent="0" algn="ctr">
              <a:lnSpc>
                <a:spcPct val="110000"/>
              </a:lnSpc>
              <a:spcAft>
                <a:spcPts val="1200"/>
              </a:spcAft>
              <a:buNone/>
            </a:pPr>
            <a:r>
              <a:rPr lang="es-MX" sz="2800" b="1" dirty="0"/>
              <a:t>Asistir a las citas y anotar las preguntas</a:t>
            </a:r>
            <a:endParaRPr lang="en-US" sz="2800" b="1" dirty="0"/>
          </a:p>
        </p:txBody>
      </p:sp>
      <p:pic>
        <p:nvPicPr>
          <p:cNvPr id="22" name="Picture 21">
            <a:extLst>
              <a:ext uri="{FF2B5EF4-FFF2-40B4-BE49-F238E27FC236}">
                <a16:creationId xmlns:a16="http://schemas.microsoft.com/office/drawing/2014/main" id="{2E12BEF8-2392-44FF-9526-55EF63B06CF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385602" y="3348925"/>
            <a:ext cx="1647208" cy="1574537"/>
          </a:xfrm>
          <a:prstGeom prst="rect">
            <a:avLst/>
          </a:prstGeom>
          <a:noFill/>
        </p:spPr>
      </p:pic>
      <p:sp>
        <p:nvSpPr>
          <p:cNvPr id="23" name="Content Placeholder 2">
            <a:extLst>
              <a:ext uri="{FF2B5EF4-FFF2-40B4-BE49-F238E27FC236}">
                <a16:creationId xmlns:a16="http://schemas.microsoft.com/office/drawing/2014/main" id="{88AC6F91-7DBB-489C-BDDB-D4363C70496A}"/>
              </a:ext>
            </a:extLst>
          </p:cNvPr>
          <p:cNvSpPr txBox="1">
            <a:spLocks/>
          </p:cNvSpPr>
          <p:nvPr/>
        </p:nvSpPr>
        <p:spPr>
          <a:xfrm>
            <a:off x="4216400" y="1744619"/>
            <a:ext cx="3606799" cy="3369243"/>
          </a:xfrm>
          <a:prstGeom prst="rect">
            <a:avLst/>
          </a:prstGeom>
          <a:solidFill>
            <a:srgbClr val="F6EEF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kumimoji="0" lang="es-MX" sz="2800" b="1" i="0" u="none" strike="noStrike" kern="1200" cap="none" spc="0" normalizeH="0" baseline="0" noProof="0" dirty="0">
                <a:ln>
                  <a:noFill/>
                </a:ln>
                <a:solidFill>
                  <a:srgbClr val="954F72">
                    <a:lumMod val="75000"/>
                  </a:srgbClr>
                </a:solidFill>
                <a:effectLst/>
                <a:uLnTx/>
                <a:uFillTx/>
                <a:latin typeface="Calibri" panose="020F0502020204030204"/>
                <a:ea typeface="+mn-ea"/>
                <a:cs typeface="+mn-cs"/>
              </a:rPr>
              <a:t>Fomentar y participar en hábitos saludables</a:t>
            </a:r>
            <a:endParaRPr kumimoji="0" lang="en-US" sz="2800" b="1" i="0" u="none" strike="noStrike" kern="1200" cap="none" spc="0" normalizeH="0" baseline="0" noProof="0" dirty="0">
              <a:ln>
                <a:noFill/>
              </a:ln>
              <a:solidFill>
                <a:srgbClr val="954F72">
                  <a:lumMod val="75000"/>
                </a:srgbClr>
              </a:solidFill>
              <a:effectLst/>
              <a:uLnTx/>
              <a:uFillTx/>
              <a:latin typeface="Calibri" panose="020F0502020204030204"/>
              <a:ea typeface="+mn-ea"/>
              <a:cs typeface="+mn-cs"/>
            </a:endParaRPr>
          </a:p>
        </p:txBody>
      </p:sp>
      <p:sp>
        <p:nvSpPr>
          <p:cNvPr id="24" name="Content Placeholder 2">
            <a:extLst>
              <a:ext uri="{FF2B5EF4-FFF2-40B4-BE49-F238E27FC236}">
                <a16:creationId xmlns:a16="http://schemas.microsoft.com/office/drawing/2014/main" id="{E7E83E08-2F74-4605-A1D1-DCC05CB0D155}"/>
              </a:ext>
            </a:extLst>
          </p:cNvPr>
          <p:cNvSpPr txBox="1">
            <a:spLocks/>
          </p:cNvSpPr>
          <p:nvPr/>
        </p:nvSpPr>
        <p:spPr>
          <a:xfrm>
            <a:off x="8103194" y="1744376"/>
            <a:ext cx="3606799" cy="3369243"/>
          </a:xfrm>
          <a:prstGeom prst="rect">
            <a:avLst/>
          </a:prstGeom>
          <a:solidFill>
            <a:srgbClr val="F6EEF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kumimoji="0" lang="es-MX" sz="2300" b="1" i="0" u="none" strike="noStrike" kern="1200" cap="none" spc="0" normalizeH="0" baseline="0" noProof="0" dirty="0">
                <a:ln>
                  <a:noFill/>
                </a:ln>
                <a:solidFill>
                  <a:srgbClr val="954F72">
                    <a:lumMod val="75000"/>
                  </a:srgbClr>
                </a:solidFill>
                <a:effectLst/>
                <a:uLnTx/>
                <a:uFillTx/>
                <a:latin typeface="Calibri" panose="020F0502020204030204"/>
                <a:ea typeface="+mn-ea"/>
                <a:cs typeface="+mn-cs"/>
              </a:rPr>
              <a:t>Aprender sobre los cuidados del recién nacido, la lactancia materna y la anticoncepción</a:t>
            </a:r>
            <a:endParaRPr kumimoji="0" lang="en-US" sz="2300" b="1" i="0" u="none" strike="noStrike" kern="1200" cap="none" spc="0" normalizeH="0" baseline="0" noProof="0" dirty="0">
              <a:ln>
                <a:noFill/>
              </a:ln>
              <a:solidFill>
                <a:srgbClr val="954F72">
                  <a:lumMod val="75000"/>
                </a:srgbClr>
              </a:solidFill>
              <a:effectLst/>
              <a:uLnTx/>
              <a:uFillTx/>
              <a:latin typeface="Calibri" panose="020F0502020204030204"/>
              <a:ea typeface="+mn-ea"/>
              <a:cs typeface="+mn-cs"/>
            </a:endParaRPr>
          </a:p>
        </p:txBody>
      </p:sp>
      <p:pic>
        <p:nvPicPr>
          <p:cNvPr id="5" name="Graphic 4" descr="Man changing baby with solid fill">
            <a:extLst>
              <a:ext uri="{FF2B5EF4-FFF2-40B4-BE49-F238E27FC236}">
                <a16:creationId xmlns:a16="http://schemas.microsoft.com/office/drawing/2014/main" id="{B04E403F-E50E-44E7-8980-C909FFC59B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75480" y="3105081"/>
            <a:ext cx="2062226" cy="2062226"/>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D3805FA6-B9BD-4CA4-A311-18CC227A7D77}"/>
              </a:ext>
            </a:extLst>
          </p:cNvPr>
          <p:cNvPicPr>
            <a:picLocks noChangeAspect="1"/>
          </p:cNvPicPr>
          <p:nvPr/>
        </p:nvPicPr>
        <p:blipFill>
          <a:blip r:embed="rId7">
            <a:duotone>
              <a:schemeClr val="accent4">
                <a:shade val="45000"/>
                <a:satMod val="135000"/>
              </a:schemeClr>
              <a:prstClr val="white"/>
            </a:duotone>
          </a:blip>
          <a:stretch>
            <a:fillRect/>
          </a:stretch>
        </p:blipFill>
        <p:spPr>
          <a:xfrm>
            <a:off x="5219542" y="3335936"/>
            <a:ext cx="1600513" cy="1600513"/>
          </a:xfrm>
          <a:prstGeom prst="rect">
            <a:avLst/>
          </a:prstGeom>
        </p:spPr>
      </p:pic>
      <p:sp>
        <p:nvSpPr>
          <p:cNvPr id="9" name="CuadroTexto 8">
            <a:extLst>
              <a:ext uri="{FF2B5EF4-FFF2-40B4-BE49-F238E27FC236}">
                <a16:creationId xmlns:a16="http://schemas.microsoft.com/office/drawing/2014/main" id="{C55DE5B3-AB75-4F45-AFE6-7E7826934973}"/>
              </a:ext>
            </a:extLst>
          </p:cNvPr>
          <p:cNvSpPr txBox="1"/>
          <p:nvPr/>
        </p:nvSpPr>
        <p:spPr>
          <a:xfrm>
            <a:off x="1636294" y="5822481"/>
            <a:ext cx="3272589" cy="646331"/>
          </a:xfrm>
          <a:prstGeom prst="rect">
            <a:avLst/>
          </a:prstGeom>
          <a:solidFill>
            <a:schemeClr val="tx2">
              <a:lumMod val="40000"/>
              <a:lumOff val="60000"/>
            </a:schemeClr>
          </a:solidFill>
        </p:spPr>
        <p:txBody>
          <a:bodyPr wrap="square" rtlCol="0">
            <a:spAutoFit/>
          </a:bodyPr>
          <a:lstStyle/>
          <a:p>
            <a:r>
              <a:rPr lang="es-MX" dirty="0"/>
              <a:t>Red de Salud Materna del Condado de San Bernardino</a:t>
            </a:r>
          </a:p>
        </p:txBody>
      </p:sp>
    </p:spTree>
    <p:extLst>
      <p:ext uri="{BB962C8B-B14F-4D97-AF65-F5344CB8AC3E}">
        <p14:creationId xmlns:p14="http://schemas.microsoft.com/office/powerpoint/2010/main" val="183756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66AC1-A7D1-4E00-B7F8-C9B53DCBB9A6}"/>
              </a:ext>
            </a:extLst>
          </p:cNvPr>
          <p:cNvSpPr>
            <a:spLocks noGrp="1"/>
          </p:cNvSpPr>
          <p:nvPr>
            <p:ph type="title"/>
          </p:nvPr>
        </p:nvSpPr>
        <p:spPr/>
        <p:txBody>
          <a:bodyPr/>
          <a:lstStyle/>
          <a:p>
            <a:r>
              <a:rPr lang="en-US" dirty="0" err="1"/>
              <a:t>Proporcionar</a:t>
            </a:r>
            <a:r>
              <a:rPr lang="en-US" dirty="0"/>
              <a:t> </a:t>
            </a:r>
            <a:r>
              <a:rPr lang="en-US" dirty="0" err="1"/>
              <a:t>apoyo</a:t>
            </a:r>
            <a:r>
              <a:rPr lang="en-US" dirty="0"/>
              <a:t> </a:t>
            </a:r>
            <a:r>
              <a:rPr lang="en-US" dirty="0" err="1"/>
              <a:t>emocional</a:t>
            </a:r>
            <a:endParaRPr lang="en-US" dirty="0"/>
          </a:p>
        </p:txBody>
      </p:sp>
      <p:pic>
        <p:nvPicPr>
          <p:cNvPr id="3" name="Picture 2" descr="A person and person holding a baby&#10;&#10;Description automatically generated">
            <a:extLst>
              <a:ext uri="{FF2B5EF4-FFF2-40B4-BE49-F238E27FC236}">
                <a16:creationId xmlns:a16="http://schemas.microsoft.com/office/drawing/2014/main" id="{6855B452-1A9B-468D-B8F9-27A6DDBE60E2}"/>
              </a:ext>
            </a:extLst>
          </p:cNvPr>
          <p:cNvPicPr>
            <a:picLocks noChangeAspect="1"/>
          </p:cNvPicPr>
          <p:nvPr/>
        </p:nvPicPr>
        <p:blipFill>
          <a:blip r:embed="rId3"/>
          <a:stretch>
            <a:fillRect/>
          </a:stretch>
        </p:blipFill>
        <p:spPr>
          <a:xfrm>
            <a:off x="241837" y="1695208"/>
            <a:ext cx="3562847" cy="3467584"/>
          </a:xfrm>
          <a:prstGeom prst="rect">
            <a:avLst/>
          </a:prstGeom>
        </p:spPr>
      </p:pic>
      <p:graphicFrame>
        <p:nvGraphicFramePr>
          <p:cNvPr id="2" name="Diagram 1">
            <a:extLst>
              <a:ext uri="{FF2B5EF4-FFF2-40B4-BE49-F238E27FC236}">
                <a16:creationId xmlns:a16="http://schemas.microsoft.com/office/drawing/2014/main" id="{C6EC5C11-6CDF-40E0-85E9-3F2E33111133}"/>
              </a:ext>
            </a:extLst>
          </p:cNvPr>
          <p:cNvGraphicFramePr/>
          <p:nvPr>
            <p:extLst>
              <p:ext uri="{D42A27DB-BD31-4B8C-83A1-F6EECF244321}">
                <p14:modId xmlns:p14="http://schemas.microsoft.com/office/powerpoint/2010/main" val="3638136857"/>
              </p:ext>
            </p:extLst>
          </p:nvPr>
        </p:nvGraphicFramePr>
        <p:xfrm>
          <a:off x="3729685" y="1189849"/>
          <a:ext cx="7624114" cy="420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686EE71D-39E4-4328-B5A7-29EFD0395A67}"/>
              </a:ext>
            </a:extLst>
          </p:cNvPr>
          <p:cNvSpPr txBox="1"/>
          <p:nvPr/>
        </p:nvSpPr>
        <p:spPr>
          <a:xfrm>
            <a:off x="1636294" y="5822481"/>
            <a:ext cx="3272589" cy="646331"/>
          </a:xfrm>
          <a:prstGeom prst="rect">
            <a:avLst/>
          </a:prstGeom>
          <a:solidFill>
            <a:schemeClr val="tx2">
              <a:lumMod val="40000"/>
              <a:lumOff val="60000"/>
            </a:schemeClr>
          </a:solidFill>
        </p:spPr>
        <p:txBody>
          <a:bodyPr wrap="square" rtlCol="0">
            <a:spAutoFit/>
          </a:bodyPr>
          <a:lstStyle/>
          <a:p>
            <a:r>
              <a:rPr lang="es-MX" dirty="0"/>
              <a:t>Red de Salud Materna del Condado de San Bernardino</a:t>
            </a:r>
          </a:p>
        </p:txBody>
      </p:sp>
    </p:spTree>
    <p:extLst>
      <p:ext uri="{BB962C8B-B14F-4D97-AF65-F5344CB8AC3E}">
        <p14:creationId xmlns:p14="http://schemas.microsoft.com/office/powerpoint/2010/main" val="422768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err="1"/>
              <a:t>Recursos</a:t>
            </a:r>
            <a:r>
              <a:rPr lang="en-US" dirty="0"/>
              <a:t> </a:t>
            </a:r>
            <a:r>
              <a:rPr lang="en-US" dirty="0" err="1"/>
              <a:t>disponibles</a:t>
            </a:r>
            <a:endParaRPr lang="en-US" dirty="0"/>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4373218" y="1815547"/>
            <a:ext cx="7262190" cy="3737449"/>
          </a:xfrm>
        </p:spPr>
        <p:txBody>
          <a:bodyPr>
            <a:normAutofit/>
          </a:bodyPr>
          <a:lstStyle/>
          <a:p>
            <a:pPr marL="0" indent="0">
              <a:lnSpc>
                <a:spcPct val="110000"/>
              </a:lnSpc>
              <a:spcBef>
                <a:spcPts val="0"/>
              </a:spcBef>
              <a:buNone/>
            </a:pPr>
            <a:r>
              <a:rPr lang="en-US" b="1" dirty="0"/>
              <a:t>San Bernardino Fatherhood</a:t>
            </a:r>
          </a:p>
          <a:p>
            <a:pPr marL="0" indent="0">
              <a:lnSpc>
                <a:spcPct val="110000"/>
              </a:lnSpc>
              <a:spcBef>
                <a:spcPts val="0"/>
              </a:spcBef>
              <a:buNone/>
            </a:pPr>
            <a:r>
              <a:rPr lang="en-US" sz="2800" dirty="0"/>
              <a:t>(909) 567-9508</a:t>
            </a:r>
          </a:p>
          <a:p>
            <a:pPr marL="0" indent="0">
              <a:lnSpc>
                <a:spcPct val="110000"/>
              </a:lnSpc>
              <a:spcBef>
                <a:spcPts val="0"/>
              </a:spcBef>
              <a:buNone/>
            </a:pPr>
            <a:r>
              <a:rPr lang="en-US" sz="2800" i="1" dirty="0">
                <a:hlinkClick r:id="rId3"/>
              </a:rPr>
              <a:t>http://sbfatherhood.com/</a:t>
            </a:r>
            <a:r>
              <a:rPr lang="en-US" sz="2800" i="1" dirty="0"/>
              <a:t> </a:t>
            </a:r>
          </a:p>
          <a:p>
            <a:pPr marL="0" indent="0">
              <a:lnSpc>
                <a:spcPct val="110000"/>
              </a:lnSpc>
              <a:spcBef>
                <a:spcPts val="0"/>
              </a:spcBef>
              <a:buNone/>
            </a:pPr>
            <a:r>
              <a:rPr lang="en-US" b="1" dirty="0"/>
              <a:t>Mom &amp; Dad Project</a:t>
            </a:r>
          </a:p>
          <a:p>
            <a:pPr marL="0" indent="0">
              <a:lnSpc>
                <a:spcPct val="110000"/>
              </a:lnSpc>
              <a:spcBef>
                <a:spcPts val="0"/>
              </a:spcBef>
              <a:buNone/>
            </a:pPr>
            <a:r>
              <a:rPr lang="en-US" sz="2800" dirty="0"/>
              <a:t>(909) 878-2326</a:t>
            </a:r>
          </a:p>
          <a:p>
            <a:pPr marL="0" indent="0">
              <a:lnSpc>
                <a:spcPct val="110000"/>
              </a:lnSpc>
              <a:spcBef>
                <a:spcPts val="0"/>
              </a:spcBef>
              <a:buNone/>
            </a:pPr>
            <a:r>
              <a:rPr lang="en-US" sz="2800" i="1" dirty="0">
                <a:hlinkClick r:id="rId4"/>
              </a:rPr>
              <a:t>https://momanddadproject.com/</a:t>
            </a:r>
            <a:r>
              <a:rPr lang="en-US" sz="2800" i="1" dirty="0"/>
              <a:t> </a:t>
            </a:r>
          </a:p>
        </p:txBody>
      </p:sp>
      <p:pic>
        <p:nvPicPr>
          <p:cNvPr id="8" name="Picture 7" descr="Shape&#10;&#10;Description automatically generated with low confidence">
            <a:extLst>
              <a:ext uri="{FF2B5EF4-FFF2-40B4-BE49-F238E27FC236}">
                <a16:creationId xmlns:a16="http://schemas.microsoft.com/office/drawing/2014/main" id="{FCECBDE3-8ADA-477D-A656-86A4B3A7A4DC}"/>
              </a:ext>
            </a:extLst>
          </p:cNvPr>
          <p:cNvPicPr>
            <a:picLocks noChangeAspect="1"/>
          </p:cNvPicPr>
          <p:nvPr/>
        </p:nvPicPr>
        <p:blipFill>
          <a:blip r:embed="rId5">
            <a:duotone>
              <a:schemeClr val="accent4">
                <a:shade val="45000"/>
                <a:satMod val="135000"/>
              </a:schemeClr>
              <a:prstClr val="white"/>
            </a:duotone>
          </a:blip>
          <a:stretch>
            <a:fillRect/>
          </a:stretch>
        </p:blipFill>
        <p:spPr>
          <a:xfrm>
            <a:off x="933545" y="1946026"/>
            <a:ext cx="2962594" cy="2962594"/>
          </a:xfrm>
          <a:prstGeom prst="rect">
            <a:avLst/>
          </a:prstGeom>
        </p:spPr>
      </p:pic>
      <p:sp>
        <p:nvSpPr>
          <p:cNvPr id="5" name="CuadroTexto 4">
            <a:extLst>
              <a:ext uri="{FF2B5EF4-FFF2-40B4-BE49-F238E27FC236}">
                <a16:creationId xmlns:a16="http://schemas.microsoft.com/office/drawing/2014/main" id="{02ADC428-DCCC-4AC8-9E3F-A529A2DC7899}"/>
              </a:ext>
            </a:extLst>
          </p:cNvPr>
          <p:cNvSpPr txBox="1"/>
          <p:nvPr/>
        </p:nvSpPr>
        <p:spPr>
          <a:xfrm>
            <a:off x="2259844" y="5895076"/>
            <a:ext cx="3272589" cy="646331"/>
          </a:xfrm>
          <a:prstGeom prst="rect">
            <a:avLst/>
          </a:prstGeom>
          <a:solidFill>
            <a:schemeClr val="tx2">
              <a:lumMod val="40000"/>
              <a:lumOff val="60000"/>
            </a:schemeClr>
          </a:solidFill>
        </p:spPr>
        <p:txBody>
          <a:bodyPr wrap="square" rtlCol="0">
            <a:spAutoFit/>
          </a:bodyPr>
          <a:lstStyle/>
          <a:p>
            <a:r>
              <a:rPr lang="es-MX" dirty="0"/>
              <a:t>Red de Salud Materna del Condado de San Bernardino</a:t>
            </a:r>
          </a:p>
        </p:txBody>
      </p:sp>
    </p:spTree>
    <p:extLst>
      <p:ext uri="{BB962C8B-B14F-4D97-AF65-F5344CB8AC3E}">
        <p14:creationId xmlns:p14="http://schemas.microsoft.com/office/powerpoint/2010/main" val="282864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dirty="0" err="1"/>
              <a:t>Charlemos</a:t>
            </a:r>
            <a:r>
              <a:rPr lang="en-US" dirty="0"/>
              <a:t>...</a:t>
            </a:r>
          </a:p>
        </p:txBody>
      </p:sp>
      <p:sp>
        <p:nvSpPr>
          <p:cNvPr id="6" name="Title 3">
            <a:extLst>
              <a:ext uri="{FF2B5EF4-FFF2-40B4-BE49-F238E27FC236}">
                <a16:creationId xmlns:a16="http://schemas.microsoft.com/office/drawing/2014/main" id="{6AC7DF05-A8B8-4053-994E-0ABFE61D9E7D}"/>
              </a:ext>
            </a:extLst>
          </p:cNvPr>
          <p:cNvSpPr txBox="1">
            <a:spLocks/>
          </p:cNvSpPr>
          <p:nvPr/>
        </p:nvSpPr>
        <p:spPr>
          <a:xfrm>
            <a:off x="831850" y="966803"/>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6600" dirty="0">
                <a:solidFill>
                  <a:schemeClr val="tx1"/>
                </a:solidFill>
              </a:rPr>
              <a:t>Apoyo a su familiar embarazada</a:t>
            </a:r>
            <a:endParaRPr lang="en-US" sz="6600" dirty="0">
              <a:solidFill>
                <a:schemeClr val="tx1"/>
              </a:solidFill>
            </a:endParaRPr>
          </a:p>
        </p:txBody>
      </p:sp>
      <p:sp>
        <p:nvSpPr>
          <p:cNvPr id="5" name="CuadroTexto 4">
            <a:extLst>
              <a:ext uri="{FF2B5EF4-FFF2-40B4-BE49-F238E27FC236}">
                <a16:creationId xmlns:a16="http://schemas.microsoft.com/office/drawing/2014/main" id="{CB3E67C5-0413-461A-AFA3-2E2EDA37FD33}"/>
              </a:ext>
            </a:extLst>
          </p:cNvPr>
          <p:cNvSpPr txBox="1"/>
          <p:nvPr/>
        </p:nvSpPr>
        <p:spPr>
          <a:xfrm>
            <a:off x="1614523" y="5891197"/>
            <a:ext cx="3272589" cy="646331"/>
          </a:xfrm>
          <a:prstGeom prst="rect">
            <a:avLst/>
          </a:prstGeom>
          <a:solidFill>
            <a:schemeClr val="tx1"/>
          </a:solidFill>
        </p:spPr>
        <p:txBody>
          <a:bodyPr wrap="square" rtlCol="0">
            <a:spAutoFit/>
          </a:bodyPr>
          <a:lstStyle/>
          <a:p>
            <a:r>
              <a:rPr lang="es-MX" dirty="0">
                <a:solidFill>
                  <a:schemeClr val="bg1"/>
                </a:solidFill>
              </a:rPr>
              <a:t>Red de Salud Materna del Condado de San Bernardino</a:t>
            </a:r>
          </a:p>
        </p:txBody>
      </p:sp>
    </p:spTree>
    <p:extLst>
      <p:ext uri="{BB962C8B-B14F-4D97-AF65-F5344CB8AC3E}">
        <p14:creationId xmlns:p14="http://schemas.microsoft.com/office/powerpoint/2010/main" val="1824850690"/>
      </p:ext>
    </p:extLst>
  </p:cSld>
  <p:clrMapOvr>
    <a:masterClrMapping/>
  </p:clrMapOvr>
</p:sld>
</file>

<file path=ppt/theme/theme1.xml><?xml version="1.0" encoding="utf-8"?>
<a:theme xmlns:a="http://schemas.openxmlformats.org/drawingml/2006/main" name="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D6FFDD1A96ED40918A9A3D826F5EDA" ma:contentTypeVersion="13" ma:contentTypeDescription="Create a new document." ma:contentTypeScope="" ma:versionID="f534a70680267b4327d3634818f65ce9">
  <xsd:schema xmlns:xsd="http://www.w3.org/2001/XMLSchema" xmlns:xs="http://www.w3.org/2001/XMLSchema" xmlns:p="http://schemas.microsoft.com/office/2006/metadata/properties" xmlns:ns2="dda31852-0824-4e9a-b702-9c57543736b3" xmlns:ns3="887d5c03-7ef8-44a5-84bc-0b2768140d17" targetNamespace="http://schemas.microsoft.com/office/2006/metadata/properties" ma:root="true" ma:fieldsID="625d41c96e4d9d926b817417ce339a03" ns2:_="" ns3:_="">
    <xsd:import namespace="dda31852-0824-4e9a-b702-9c57543736b3"/>
    <xsd:import namespace="887d5c03-7ef8-44a5-84bc-0b2768140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31852-0824-4e9a-b702-9c5754373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7d5c03-7ef8-44a5-84bc-0b2768140d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2D6F66-3E02-4C18-8D6C-C9343BB7460F}">
  <ds:schemaRefs>
    <ds:schemaRef ds:uri="http://schemas.microsoft.com/sharepoint/v3/contenttype/forms"/>
  </ds:schemaRefs>
</ds:datastoreItem>
</file>

<file path=customXml/itemProps2.xml><?xml version="1.0" encoding="utf-8"?>
<ds:datastoreItem xmlns:ds="http://schemas.openxmlformats.org/officeDocument/2006/customXml" ds:itemID="{60BEB1A3-CFB7-4BCF-91F2-9C0587EEC5A9}">
  <ds:schemaRefs>
    <ds:schemaRef ds:uri="http://purl.org/dc/elements/1.1/"/>
    <ds:schemaRef ds:uri="http://www.w3.org/XML/1998/namespace"/>
    <ds:schemaRef ds:uri="http://schemas.microsoft.com/office/2006/documentManagement/types"/>
    <ds:schemaRef ds:uri="887d5c03-7ef8-44a5-84bc-0b2768140d17"/>
    <ds:schemaRef ds:uri="http://purl.org/dc/terms/"/>
    <ds:schemaRef ds:uri="http://schemas.openxmlformats.org/package/2006/metadata/core-properties"/>
    <ds:schemaRef ds:uri="http://schemas.microsoft.com/office/infopath/2007/PartnerControls"/>
    <ds:schemaRef ds:uri="dda31852-0824-4e9a-b702-9c57543736b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2C04A92-8ED2-4F35-8114-08EF18AB4A64}">
  <ds:schemaRefs>
    <ds:schemaRef ds:uri="887d5c03-7ef8-44a5-84bc-0b2768140d17"/>
    <ds:schemaRef ds:uri="dda31852-0824-4e9a-b702-9c57543736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MHN</Template>
  <TotalTime>625</TotalTime>
  <Words>2121</Words>
  <Application>Microsoft Office PowerPoint</Application>
  <PresentationFormat>Widescreen</PresentationFormat>
  <Paragraphs>143</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Century Gothic</vt:lpstr>
      <vt:lpstr>Franklin Gothic Demi</vt:lpstr>
      <vt:lpstr>Helvetica Neue</vt:lpstr>
      <vt:lpstr>helvetica-w01-roman</vt:lpstr>
      <vt:lpstr>Palatino Linotype</vt:lpstr>
      <vt:lpstr>MHN</vt:lpstr>
      <vt:lpstr>1_MHN</vt:lpstr>
      <vt:lpstr>Cómo apoyar a su familiar embarazada </vt:lpstr>
      <vt:lpstr>Bienvenida</vt:lpstr>
      <vt:lpstr>Al finalizar nuestro tiempo juntos, usted…</vt:lpstr>
      <vt:lpstr>3 cosas que debe saber</vt:lpstr>
      <vt:lpstr>Importancia del apoyo</vt:lpstr>
      <vt:lpstr>Proporcionar apoyo práctico</vt:lpstr>
      <vt:lpstr>Proporcionar apoyo emocional</vt:lpstr>
      <vt:lpstr>Recursos disponibles</vt:lpstr>
      <vt:lpstr>Charlemos...</vt:lpstr>
      <vt:lpstr>Pensar - Asociar - Compartir</vt:lpstr>
      <vt:lpstr>Debate de grupo</vt:lpstr>
      <vt:lpstr>Reflexión personal</vt:lpstr>
      <vt:lpstr>¿Preguntas?</vt:lpstr>
      <vt:lpstr>¡Gracias!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apoyar a su familiar embarazada </dc:title>
  <dc:subject/>
  <dc:creator>Translated by The Spanish Group LLC: A Document Translation Service https://www.thespanishgroup.org</dc:creator>
  <cp:keywords/>
  <dc:description/>
  <cp:lastModifiedBy>Vanessa Helfrick Paulus</cp:lastModifiedBy>
  <cp:revision>7</cp:revision>
  <dcterms:created xsi:type="dcterms:W3CDTF">2021-03-25T16:45:16Z</dcterms:created>
  <dcterms:modified xsi:type="dcterms:W3CDTF">2021-12-06T17:15:38Z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0x01010026D6FFDD1A96ED40918A9A3D826F5EDA</vt:lpwstr>
  </property>
</Properties>
</file>