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4" r:id="rId9"/>
    <p:sldId id="275" r:id="rId10"/>
    <p:sldId id="277" r:id="rId11"/>
    <p:sldId id="276"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F88E-266B-EF90-4B4E-2EA8C6E170D6}" name="Vanessa Helfrick Paulus" initials="VHP" userId="S::vhelfrickpaulus@socialent.onmicrosoft.com::31639b0a-d3f1-4131-9144-431f213b3c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5C7"/>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B7233-0D1F-4BB7-89E5-90673E79A13B}" v="10" dt="2022-04-28T17:54:23.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44728" autoAdjust="0"/>
  </p:normalViewPr>
  <p:slideViewPr>
    <p:cSldViewPr snapToGrid="0">
      <p:cViewPr>
        <p:scale>
          <a:sx n="40" d="100"/>
          <a:sy n="40" d="100"/>
        </p:scale>
        <p:origin x="20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FC0C4-42D9-44F7-8AC1-9CF5B592B488}"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A845FF8-81E9-4A04-92AE-55F23C60733C}">
      <dgm:prSet phldrT="[Text]" custT="1"/>
      <dgm:spPr/>
      <dgm:t>
        <a:bodyPr/>
        <a:lstStyle/>
        <a:p>
          <a:r>
            <a:rPr lang="es-ES" sz="2600" dirty="0"/>
            <a:t>Concéntrese en su bienestar y en el manejo del estrés</a:t>
          </a:r>
          <a:endParaRPr lang="en-US" sz="2600" dirty="0"/>
        </a:p>
      </dgm:t>
    </dgm:pt>
    <dgm:pt modelId="{D6506A19-CB7A-4647-825A-D3C6B6C5557C}" type="parTrans" cxnId="{8A1E6B2D-62A9-4FDF-B5D0-F8B7C1F22B7A}">
      <dgm:prSet/>
      <dgm:spPr/>
      <dgm:t>
        <a:bodyPr/>
        <a:lstStyle/>
        <a:p>
          <a:endParaRPr lang="en-US"/>
        </a:p>
      </dgm:t>
    </dgm:pt>
    <dgm:pt modelId="{616DEFB4-009E-46B2-B7B2-392A4C4AE6F2}" type="sibTrans" cxnId="{8A1E6B2D-62A9-4FDF-B5D0-F8B7C1F22B7A}">
      <dgm:prSet/>
      <dgm:spPr/>
      <dgm:t>
        <a:bodyPr/>
        <a:lstStyle/>
        <a:p>
          <a:endParaRPr lang="en-US"/>
        </a:p>
      </dgm:t>
    </dgm:pt>
    <dgm:pt modelId="{CB4D4723-FB82-4CF4-9B15-C7F762C12D97}">
      <dgm:prSet phldrT="[Text]"/>
      <dgm:spPr/>
      <dgm:t>
        <a:bodyPr/>
        <a:lstStyle/>
        <a:p>
          <a:r>
            <a:rPr lang="es-ES" dirty="0"/>
            <a:t>Procure ser abierto y honesto con su proveedor sobre cómo se siente</a:t>
          </a:r>
          <a:endParaRPr lang="en-US" dirty="0"/>
        </a:p>
      </dgm:t>
    </dgm:pt>
    <dgm:pt modelId="{516835BB-040B-4278-9FC5-2D7BA140B093}" type="parTrans" cxnId="{39D864FE-BA05-4B8C-82EC-1D324AFC90A6}">
      <dgm:prSet/>
      <dgm:spPr/>
      <dgm:t>
        <a:bodyPr/>
        <a:lstStyle/>
        <a:p>
          <a:endParaRPr lang="en-US"/>
        </a:p>
      </dgm:t>
    </dgm:pt>
    <dgm:pt modelId="{CBEE6ED1-8014-4D02-94ED-5D3C037FD1A1}" type="sibTrans" cxnId="{39D864FE-BA05-4B8C-82EC-1D324AFC90A6}">
      <dgm:prSet/>
      <dgm:spPr/>
      <dgm:t>
        <a:bodyPr/>
        <a:lstStyle/>
        <a:p>
          <a:endParaRPr lang="en-US"/>
        </a:p>
      </dgm:t>
    </dgm:pt>
    <dgm:pt modelId="{3DDEA1BA-BE34-4B8C-ADE3-87086132EA3B}">
      <dgm:prSet phldrT="[Text]"/>
      <dgm:spPr/>
      <dgm:t>
        <a:bodyPr/>
        <a:lstStyle/>
        <a:p>
          <a:r>
            <a:rPr lang="es-ES" dirty="0"/>
            <a:t>Haga seguimiento con terapia o medicación si se lo recomiendan</a:t>
          </a:r>
          <a:endParaRPr lang="en-US" dirty="0"/>
        </a:p>
      </dgm:t>
    </dgm:pt>
    <dgm:pt modelId="{2AB9861F-51C8-4C2B-AAB2-647367111D36}" type="parTrans" cxnId="{637D7FC2-2233-4DCD-A559-347F3FA67701}">
      <dgm:prSet/>
      <dgm:spPr/>
      <dgm:t>
        <a:bodyPr/>
        <a:lstStyle/>
        <a:p>
          <a:endParaRPr lang="en-US"/>
        </a:p>
      </dgm:t>
    </dgm:pt>
    <dgm:pt modelId="{9E7ADDEC-B6E1-4277-B75D-99E555F8B963}" type="sibTrans" cxnId="{637D7FC2-2233-4DCD-A559-347F3FA67701}">
      <dgm:prSet/>
      <dgm:spPr/>
      <dgm:t>
        <a:bodyPr/>
        <a:lstStyle/>
        <a:p>
          <a:endParaRPr lang="en-US"/>
        </a:p>
      </dgm:t>
    </dgm:pt>
    <dgm:pt modelId="{A2ABC9C5-C852-4FD8-AF8A-9E936DA84717}" type="pres">
      <dgm:prSet presAssocID="{843FC0C4-42D9-44F7-8AC1-9CF5B592B488}" presName="Name0" presStyleCnt="0">
        <dgm:presLayoutVars>
          <dgm:chMax val="7"/>
          <dgm:chPref val="7"/>
          <dgm:dir/>
        </dgm:presLayoutVars>
      </dgm:prSet>
      <dgm:spPr/>
      <dgm:t>
        <a:bodyPr/>
        <a:lstStyle/>
        <a:p>
          <a:endParaRPr lang="es-ES"/>
        </a:p>
      </dgm:t>
    </dgm:pt>
    <dgm:pt modelId="{C71EBE54-E302-4634-A6DC-C827FB390431}" type="pres">
      <dgm:prSet presAssocID="{843FC0C4-42D9-44F7-8AC1-9CF5B592B488}" presName="Name1" presStyleCnt="0"/>
      <dgm:spPr/>
    </dgm:pt>
    <dgm:pt modelId="{C2A37419-DB85-4F12-8F40-EF53647B1016}" type="pres">
      <dgm:prSet presAssocID="{843FC0C4-42D9-44F7-8AC1-9CF5B592B488}" presName="cycle" presStyleCnt="0"/>
      <dgm:spPr/>
    </dgm:pt>
    <dgm:pt modelId="{2A7CBAE3-588F-489E-884C-6C14F027C4D4}" type="pres">
      <dgm:prSet presAssocID="{843FC0C4-42D9-44F7-8AC1-9CF5B592B488}" presName="srcNode" presStyleLbl="node1" presStyleIdx="0" presStyleCnt="3"/>
      <dgm:spPr/>
    </dgm:pt>
    <dgm:pt modelId="{DB1734E8-7553-4E22-A1EC-2674469CA6A7}" type="pres">
      <dgm:prSet presAssocID="{843FC0C4-42D9-44F7-8AC1-9CF5B592B488}" presName="conn" presStyleLbl="parChTrans1D2" presStyleIdx="0" presStyleCnt="1"/>
      <dgm:spPr/>
      <dgm:t>
        <a:bodyPr/>
        <a:lstStyle/>
        <a:p>
          <a:endParaRPr lang="es-ES"/>
        </a:p>
      </dgm:t>
    </dgm:pt>
    <dgm:pt modelId="{3E0254AA-6C9D-42A5-8FDF-351BF08967BA}" type="pres">
      <dgm:prSet presAssocID="{843FC0C4-42D9-44F7-8AC1-9CF5B592B488}" presName="extraNode" presStyleLbl="node1" presStyleIdx="0" presStyleCnt="3"/>
      <dgm:spPr/>
    </dgm:pt>
    <dgm:pt modelId="{260BD2E4-C7BB-43D8-A631-BFB37EE5222C}" type="pres">
      <dgm:prSet presAssocID="{843FC0C4-42D9-44F7-8AC1-9CF5B592B488}" presName="dstNode" presStyleLbl="node1" presStyleIdx="0" presStyleCnt="3"/>
      <dgm:spPr/>
    </dgm:pt>
    <dgm:pt modelId="{6A497FDA-2759-42D8-9844-BDFCC0131546}" type="pres">
      <dgm:prSet presAssocID="{BA845FF8-81E9-4A04-92AE-55F23C60733C}" presName="text_1" presStyleLbl="node1" presStyleIdx="0" presStyleCnt="3">
        <dgm:presLayoutVars>
          <dgm:bulletEnabled val="1"/>
        </dgm:presLayoutVars>
      </dgm:prSet>
      <dgm:spPr/>
      <dgm:t>
        <a:bodyPr/>
        <a:lstStyle/>
        <a:p>
          <a:endParaRPr lang="es-ES"/>
        </a:p>
      </dgm:t>
    </dgm:pt>
    <dgm:pt modelId="{48874C19-448F-45B8-9942-4F818FBE76CA}" type="pres">
      <dgm:prSet presAssocID="{BA845FF8-81E9-4A04-92AE-55F23C60733C}" presName="accent_1" presStyleCnt="0"/>
      <dgm:spPr/>
    </dgm:pt>
    <dgm:pt modelId="{6B190112-10DE-4CCC-87A9-993D8D08A6E9}" type="pres">
      <dgm:prSet presAssocID="{BA845FF8-81E9-4A04-92AE-55F23C60733C}" presName="accentRepeatNode" presStyleLbl="solidFgAcc1" presStyleIdx="0" presStyleCnt="3"/>
      <dgm:spPr>
        <a:solidFill>
          <a:schemeClr val="bg1"/>
        </a:solidFill>
      </dgm:spPr>
    </dgm:pt>
    <dgm:pt modelId="{2B162C30-E0A9-4157-854C-1372649880D2}" type="pres">
      <dgm:prSet presAssocID="{CB4D4723-FB82-4CF4-9B15-C7F762C12D97}" presName="text_2" presStyleLbl="node1" presStyleIdx="1" presStyleCnt="3">
        <dgm:presLayoutVars>
          <dgm:bulletEnabled val="1"/>
        </dgm:presLayoutVars>
      </dgm:prSet>
      <dgm:spPr/>
      <dgm:t>
        <a:bodyPr/>
        <a:lstStyle/>
        <a:p>
          <a:endParaRPr lang="es-ES"/>
        </a:p>
      </dgm:t>
    </dgm:pt>
    <dgm:pt modelId="{0DFA4534-6526-46E6-BEED-C311FAC28165}" type="pres">
      <dgm:prSet presAssocID="{CB4D4723-FB82-4CF4-9B15-C7F762C12D97}" presName="accent_2" presStyleCnt="0"/>
      <dgm:spPr/>
    </dgm:pt>
    <dgm:pt modelId="{8F873C5B-980A-4BA1-B697-35A9D7C0A93F}" type="pres">
      <dgm:prSet presAssocID="{CB4D4723-FB82-4CF4-9B15-C7F762C12D97}" presName="accentRepeatNode" presStyleLbl="solidFgAcc1" presStyleIdx="1" presStyleCnt="3"/>
      <dgm:spPr>
        <a:solidFill>
          <a:schemeClr val="bg1"/>
        </a:solidFill>
      </dgm:spPr>
    </dgm:pt>
    <dgm:pt modelId="{CB62155C-C3A2-4491-955B-F3B5C1A099EA}" type="pres">
      <dgm:prSet presAssocID="{3DDEA1BA-BE34-4B8C-ADE3-87086132EA3B}" presName="text_3" presStyleLbl="node1" presStyleIdx="2" presStyleCnt="3">
        <dgm:presLayoutVars>
          <dgm:bulletEnabled val="1"/>
        </dgm:presLayoutVars>
      </dgm:prSet>
      <dgm:spPr/>
      <dgm:t>
        <a:bodyPr/>
        <a:lstStyle/>
        <a:p>
          <a:endParaRPr lang="es-ES"/>
        </a:p>
      </dgm:t>
    </dgm:pt>
    <dgm:pt modelId="{9F34EDB2-701C-4D3A-B689-270FCC5C28EF}" type="pres">
      <dgm:prSet presAssocID="{3DDEA1BA-BE34-4B8C-ADE3-87086132EA3B}" presName="accent_3" presStyleCnt="0"/>
      <dgm:spPr/>
    </dgm:pt>
    <dgm:pt modelId="{72DF6E7B-28F9-41D8-812B-F9FBEDC66E41}" type="pres">
      <dgm:prSet presAssocID="{3DDEA1BA-BE34-4B8C-ADE3-87086132EA3B}" presName="accentRepeatNode" presStyleLbl="solidFgAcc1" presStyleIdx="2" presStyleCnt="3"/>
      <dgm:spPr>
        <a:solidFill>
          <a:schemeClr val="bg1"/>
        </a:solidFill>
      </dgm:spPr>
    </dgm:pt>
  </dgm:ptLst>
  <dgm:cxnLst>
    <dgm:cxn modelId="{5B62ACCF-239F-4DDE-8211-F72545729672}" type="presOf" srcId="{CB4D4723-FB82-4CF4-9B15-C7F762C12D97}" destId="{2B162C30-E0A9-4157-854C-1372649880D2}" srcOrd="0" destOrd="0" presId="urn:microsoft.com/office/officeart/2008/layout/VerticalCurvedList"/>
    <dgm:cxn modelId="{8A1E6B2D-62A9-4FDF-B5D0-F8B7C1F22B7A}" srcId="{843FC0C4-42D9-44F7-8AC1-9CF5B592B488}" destId="{BA845FF8-81E9-4A04-92AE-55F23C60733C}" srcOrd="0" destOrd="0" parTransId="{D6506A19-CB7A-4647-825A-D3C6B6C5557C}" sibTransId="{616DEFB4-009E-46B2-B7B2-392A4C4AE6F2}"/>
    <dgm:cxn modelId="{CFA14BBB-DE9D-4347-8052-22BD4683FA10}" type="presOf" srcId="{843FC0C4-42D9-44F7-8AC1-9CF5B592B488}" destId="{A2ABC9C5-C852-4FD8-AF8A-9E936DA84717}" srcOrd="0" destOrd="0" presId="urn:microsoft.com/office/officeart/2008/layout/VerticalCurvedList"/>
    <dgm:cxn modelId="{619BBB7A-F6D8-4910-8761-F1CF5782CB7F}" type="presOf" srcId="{BA845FF8-81E9-4A04-92AE-55F23C60733C}" destId="{6A497FDA-2759-42D8-9844-BDFCC0131546}" srcOrd="0" destOrd="0" presId="urn:microsoft.com/office/officeart/2008/layout/VerticalCurvedList"/>
    <dgm:cxn modelId="{39D864FE-BA05-4B8C-82EC-1D324AFC90A6}" srcId="{843FC0C4-42D9-44F7-8AC1-9CF5B592B488}" destId="{CB4D4723-FB82-4CF4-9B15-C7F762C12D97}" srcOrd="1" destOrd="0" parTransId="{516835BB-040B-4278-9FC5-2D7BA140B093}" sibTransId="{CBEE6ED1-8014-4D02-94ED-5D3C037FD1A1}"/>
    <dgm:cxn modelId="{637D7FC2-2233-4DCD-A559-347F3FA67701}" srcId="{843FC0C4-42D9-44F7-8AC1-9CF5B592B488}" destId="{3DDEA1BA-BE34-4B8C-ADE3-87086132EA3B}" srcOrd="2" destOrd="0" parTransId="{2AB9861F-51C8-4C2B-AAB2-647367111D36}" sibTransId="{9E7ADDEC-B6E1-4277-B75D-99E555F8B963}"/>
    <dgm:cxn modelId="{E4B63174-3C42-4C46-AF15-C9DE434D5706}" type="presOf" srcId="{3DDEA1BA-BE34-4B8C-ADE3-87086132EA3B}" destId="{CB62155C-C3A2-4491-955B-F3B5C1A099EA}" srcOrd="0" destOrd="0" presId="urn:microsoft.com/office/officeart/2008/layout/VerticalCurvedList"/>
    <dgm:cxn modelId="{B1897672-7865-4CF0-9884-E39201680489}" type="presOf" srcId="{616DEFB4-009E-46B2-B7B2-392A4C4AE6F2}" destId="{DB1734E8-7553-4E22-A1EC-2674469CA6A7}" srcOrd="0" destOrd="0" presId="urn:microsoft.com/office/officeart/2008/layout/VerticalCurvedList"/>
    <dgm:cxn modelId="{F27A7BC8-844D-4A84-8D16-6AA7C6CE3DD7}" type="presParOf" srcId="{A2ABC9C5-C852-4FD8-AF8A-9E936DA84717}" destId="{C71EBE54-E302-4634-A6DC-C827FB390431}" srcOrd="0" destOrd="0" presId="urn:microsoft.com/office/officeart/2008/layout/VerticalCurvedList"/>
    <dgm:cxn modelId="{25A19A40-725E-46C8-BD56-A62BC8C47588}" type="presParOf" srcId="{C71EBE54-E302-4634-A6DC-C827FB390431}" destId="{C2A37419-DB85-4F12-8F40-EF53647B1016}" srcOrd="0" destOrd="0" presId="urn:microsoft.com/office/officeart/2008/layout/VerticalCurvedList"/>
    <dgm:cxn modelId="{0963FF81-1731-4F55-B135-CE87D1A5D3CB}" type="presParOf" srcId="{C2A37419-DB85-4F12-8F40-EF53647B1016}" destId="{2A7CBAE3-588F-489E-884C-6C14F027C4D4}" srcOrd="0" destOrd="0" presId="urn:microsoft.com/office/officeart/2008/layout/VerticalCurvedList"/>
    <dgm:cxn modelId="{F414F6B9-31AD-4673-9036-16DC96650F08}" type="presParOf" srcId="{C2A37419-DB85-4F12-8F40-EF53647B1016}" destId="{DB1734E8-7553-4E22-A1EC-2674469CA6A7}" srcOrd="1" destOrd="0" presId="urn:microsoft.com/office/officeart/2008/layout/VerticalCurvedList"/>
    <dgm:cxn modelId="{33823470-398E-4B43-80A4-52566852EAEC}" type="presParOf" srcId="{C2A37419-DB85-4F12-8F40-EF53647B1016}" destId="{3E0254AA-6C9D-42A5-8FDF-351BF08967BA}" srcOrd="2" destOrd="0" presId="urn:microsoft.com/office/officeart/2008/layout/VerticalCurvedList"/>
    <dgm:cxn modelId="{3CBADD30-1BE8-4E80-ACA0-94FF8699EC1B}" type="presParOf" srcId="{C2A37419-DB85-4F12-8F40-EF53647B1016}" destId="{260BD2E4-C7BB-43D8-A631-BFB37EE5222C}" srcOrd="3" destOrd="0" presId="urn:microsoft.com/office/officeart/2008/layout/VerticalCurvedList"/>
    <dgm:cxn modelId="{313E4B9F-B2B9-4F04-8FAA-466837DD86EC}" type="presParOf" srcId="{C71EBE54-E302-4634-A6DC-C827FB390431}" destId="{6A497FDA-2759-42D8-9844-BDFCC0131546}" srcOrd="1" destOrd="0" presId="urn:microsoft.com/office/officeart/2008/layout/VerticalCurvedList"/>
    <dgm:cxn modelId="{6FCB58C5-3C14-405E-A3DF-8997C3CC1E7A}" type="presParOf" srcId="{C71EBE54-E302-4634-A6DC-C827FB390431}" destId="{48874C19-448F-45B8-9942-4F818FBE76CA}" srcOrd="2" destOrd="0" presId="urn:microsoft.com/office/officeart/2008/layout/VerticalCurvedList"/>
    <dgm:cxn modelId="{E2A9E70C-91BB-493B-B853-EDF0ED2B9DF7}" type="presParOf" srcId="{48874C19-448F-45B8-9942-4F818FBE76CA}" destId="{6B190112-10DE-4CCC-87A9-993D8D08A6E9}" srcOrd="0" destOrd="0" presId="urn:microsoft.com/office/officeart/2008/layout/VerticalCurvedList"/>
    <dgm:cxn modelId="{83789FE2-2DFB-4D96-8928-986998480F35}" type="presParOf" srcId="{C71EBE54-E302-4634-A6DC-C827FB390431}" destId="{2B162C30-E0A9-4157-854C-1372649880D2}" srcOrd="3" destOrd="0" presId="urn:microsoft.com/office/officeart/2008/layout/VerticalCurvedList"/>
    <dgm:cxn modelId="{FBC63FFF-6D2F-4853-BCDB-C2BDD75728B0}" type="presParOf" srcId="{C71EBE54-E302-4634-A6DC-C827FB390431}" destId="{0DFA4534-6526-46E6-BEED-C311FAC28165}" srcOrd="4" destOrd="0" presId="urn:microsoft.com/office/officeart/2008/layout/VerticalCurvedList"/>
    <dgm:cxn modelId="{34168357-B3EF-436B-8BFE-7E60CBAA6D15}" type="presParOf" srcId="{0DFA4534-6526-46E6-BEED-C311FAC28165}" destId="{8F873C5B-980A-4BA1-B697-35A9D7C0A93F}" srcOrd="0" destOrd="0" presId="urn:microsoft.com/office/officeart/2008/layout/VerticalCurvedList"/>
    <dgm:cxn modelId="{1C33FC4A-4450-4EBF-83CA-FAC159C291D6}" type="presParOf" srcId="{C71EBE54-E302-4634-A6DC-C827FB390431}" destId="{CB62155C-C3A2-4491-955B-F3B5C1A099EA}" srcOrd="5" destOrd="0" presId="urn:microsoft.com/office/officeart/2008/layout/VerticalCurvedList"/>
    <dgm:cxn modelId="{AE60898D-EF23-433E-857F-8A04189EDFD1}" type="presParOf" srcId="{C71EBE54-E302-4634-A6DC-C827FB390431}" destId="{9F34EDB2-701C-4D3A-B689-270FCC5C28EF}" srcOrd="6" destOrd="0" presId="urn:microsoft.com/office/officeart/2008/layout/VerticalCurvedList"/>
    <dgm:cxn modelId="{12C20D07-71D6-4D0D-A503-297C8073461B}" type="presParOf" srcId="{9F34EDB2-701C-4D3A-B689-270FCC5C28EF}" destId="{72DF6E7B-28F9-41D8-812B-F9FBEDC66E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734E8-7553-4E22-A1EC-2674469CA6A7}">
      <dsp:nvSpPr>
        <dsp:cNvPr id="0" name=""/>
        <dsp:cNvSpPr/>
      </dsp:nvSpPr>
      <dsp:spPr>
        <a:xfrm>
          <a:off x="-3738652" y="-574321"/>
          <a:ext cx="4456325" cy="4456325"/>
        </a:xfrm>
        <a:prstGeom prst="blockArc">
          <a:avLst>
            <a:gd name="adj1" fmla="val 18900000"/>
            <a:gd name="adj2" fmla="val 2700000"/>
            <a:gd name="adj3" fmla="val 48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97FDA-2759-42D8-9844-BDFCC0131546}">
      <dsp:nvSpPr>
        <dsp:cNvPr id="0" name=""/>
        <dsp:cNvSpPr/>
      </dsp:nvSpPr>
      <dsp:spPr>
        <a:xfrm>
          <a:off x="461511" y="330768"/>
          <a:ext cx="10653621"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6040" rIns="66040" bIns="66040" numCol="1" spcCol="1270" anchor="ctr" anchorCtr="0">
          <a:noAutofit/>
        </a:bodyPr>
        <a:lstStyle/>
        <a:p>
          <a:pPr lvl="0" algn="l" defTabSz="1155700">
            <a:lnSpc>
              <a:spcPct val="90000"/>
            </a:lnSpc>
            <a:spcBef>
              <a:spcPct val="0"/>
            </a:spcBef>
            <a:spcAft>
              <a:spcPct val="35000"/>
            </a:spcAft>
          </a:pPr>
          <a:r>
            <a:rPr lang="es-ES" sz="2600" kern="1200" dirty="0"/>
            <a:t>Concéntrese en su bienestar y en el manejo del estrés</a:t>
          </a:r>
          <a:endParaRPr lang="en-US" sz="2600" kern="1200" dirty="0"/>
        </a:p>
      </dsp:txBody>
      <dsp:txXfrm>
        <a:off x="461511" y="330768"/>
        <a:ext cx="10653621" cy="661536"/>
      </dsp:txXfrm>
    </dsp:sp>
    <dsp:sp modelId="{6B190112-10DE-4CCC-87A9-993D8D08A6E9}">
      <dsp:nvSpPr>
        <dsp:cNvPr id="0" name=""/>
        <dsp:cNvSpPr/>
      </dsp:nvSpPr>
      <dsp:spPr>
        <a:xfrm>
          <a:off x="48050" y="248076"/>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62C30-E0A9-4157-854C-1372649880D2}">
      <dsp:nvSpPr>
        <dsp:cNvPr id="0" name=""/>
        <dsp:cNvSpPr/>
      </dsp:nvSpPr>
      <dsp:spPr>
        <a:xfrm>
          <a:off x="701979" y="1323073"/>
          <a:ext cx="10413153"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8580" rIns="68580" bIns="68580" numCol="1" spcCol="1270" anchor="ctr" anchorCtr="0">
          <a:noAutofit/>
        </a:bodyPr>
        <a:lstStyle/>
        <a:p>
          <a:pPr lvl="0" algn="l" defTabSz="1200150">
            <a:lnSpc>
              <a:spcPct val="90000"/>
            </a:lnSpc>
            <a:spcBef>
              <a:spcPct val="0"/>
            </a:spcBef>
            <a:spcAft>
              <a:spcPct val="35000"/>
            </a:spcAft>
          </a:pPr>
          <a:r>
            <a:rPr lang="es-ES" sz="2700" kern="1200" dirty="0"/>
            <a:t>Procure ser abierto y honesto con su proveedor sobre cómo se siente</a:t>
          </a:r>
          <a:endParaRPr lang="en-US" sz="2700" kern="1200" dirty="0"/>
        </a:p>
      </dsp:txBody>
      <dsp:txXfrm>
        <a:off x="701979" y="1323073"/>
        <a:ext cx="10413153" cy="661536"/>
      </dsp:txXfrm>
    </dsp:sp>
    <dsp:sp modelId="{8F873C5B-980A-4BA1-B697-35A9D7C0A93F}">
      <dsp:nvSpPr>
        <dsp:cNvPr id="0" name=""/>
        <dsp:cNvSpPr/>
      </dsp:nvSpPr>
      <dsp:spPr>
        <a:xfrm>
          <a:off x="288519" y="1240381"/>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2155C-C3A2-4491-955B-F3B5C1A099EA}">
      <dsp:nvSpPr>
        <dsp:cNvPr id="0" name=""/>
        <dsp:cNvSpPr/>
      </dsp:nvSpPr>
      <dsp:spPr>
        <a:xfrm>
          <a:off x="461511" y="2315378"/>
          <a:ext cx="10653621"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8580" rIns="68580" bIns="68580" numCol="1" spcCol="1270" anchor="ctr" anchorCtr="0">
          <a:noAutofit/>
        </a:bodyPr>
        <a:lstStyle/>
        <a:p>
          <a:pPr lvl="0" algn="l" defTabSz="1200150">
            <a:lnSpc>
              <a:spcPct val="90000"/>
            </a:lnSpc>
            <a:spcBef>
              <a:spcPct val="0"/>
            </a:spcBef>
            <a:spcAft>
              <a:spcPct val="35000"/>
            </a:spcAft>
          </a:pPr>
          <a:r>
            <a:rPr lang="es-ES" sz="2700" kern="1200" dirty="0"/>
            <a:t>Haga seguimiento con terapia o medicación si se lo recomiendan</a:t>
          </a:r>
          <a:endParaRPr lang="en-US" sz="2700" kern="1200" dirty="0"/>
        </a:p>
      </dsp:txBody>
      <dsp:txXfrm>
        <a:off x="461511" y="2315378"/>
        <a:ext cx="10653621" cy="661536"/>
      </dsp:txXfrm>
    </dsp:sp>
    <dsp:sp modelId="{72DF6E7B-28F9-41D8-812B-F9FBEDC66E41}">
      <dsp:nvSpPr>
        <dsp:cNvPr id="0" name=""/>
        <dsp:cNvSpPr/>
      </dsp:nvSpPr>
      <dsp:spPr>
        <a:xfrm>
          <a:off x="48050" y="2232686"/>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‹Nº›</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¡Bienvenido! Nos reunimos hoy aquí durante un breve espacio de tiempo para hablar de cómo puede cuidar su salud mental durante el embarazo. Si usted o alguien que conoce está embarazada, hay mucha información sobre el manejo del estrés y el tratamiento de los problemas de salud mental durante el embarazo, ya que a menudo puede ser un proceso más difícil de lo que se espera.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ello, </a:t>
            </a:r>
            <a:r>
              <a:rPr lang="en-US" dirty="0" smtClean="0"/>
              <a:t>Maternal Health Network </a:t>
            </a:r>
            <a:r>
              <a:rPr lang="es-ES" dirty="0" smtClean="0"/>
              <a:t> </a:t>
            </a:r>
            <a:r>
              <a:rPr lang="es-ES" dirty="0"/>
              <a:t>del Condado de San Bernardino colaboró con expertos en la materia de </a:t>
            </a:r>
            <a:r>
              <a:rPr lang="en-US" dirty="0" smtClean="0"/>
              <a:t>Inland Empire Maternal Mental Health Collaborative</a:t>
            </a:r>
            <a:r>
              <a:rPr lang="en-US" baseline="0" dirty="0" smtClean="0"/>
              <a:t> </a:t>
            </a:r>
            <a:r>
              <a:rPr lang="es-ES" dirty="0" smtClean="0"/>
              <a:t>y </a:t>
            </a:r>
            <a:r>
              <a:rPr lang="es-ES" dirty="0"/>
              <a:t>de la Universidad Bautista de California para hablar de las tres cosas más importantes que las familias deben saber sobre la salud mental durante el embarazo. Esta información se utilizó para fundamentar esta presentación de hoy</a:t>
            </a:r>
            <a:r>
              <a:rPr lang="en-US" dirty="0"/>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Va a formar pareja con otra persona que esté aquí hoy y se tomará un minuto cada una para compartir lo que fue lo más importante que aprendió durante esta presentación.</a:t>
            </a:r>
          </a:p>
          <a:p>
            <a:endParaRPr lang="es-ES" dirty="0"/>
          </a:p>
          <a:p>
            <a:r>
              <a:rPr lang="es-ES" dirty="0"/>
              <a:t>Puede considerar sus experiencias con embarazos anteriores o pensar si hay algún cambio o meta que le gustaría realizar basándose en la información proporcionada</a:t>
            </a:r>
            <a:r>
              <a:rPr lang="en-US" dirty="0"/>
              <a:t>.</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 Volvamos a reunirnos como grupo y charlemos brevemente sobre lo que han aprendido hoy. ¿Qué puede hacer para mejorar su propio bienestar emocional o el de su familiar embarazada durante el embarazo?</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Antes de que se vaya hoy, quiero que se tome un momento para pensar en una persona u organización a la que pueda acudir si necesita apoyo con su salud mental durante el embarazo o después del parto.</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 gustaría escucharlos ahora. Tenemos unos 5 minutos para preguntas. Por favor, siéntase libre de plantear su pregunta al grupo y haré lo posible por responder o remitirle a alguien que pueda responder a su pregunta.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¡Gracias por dedicarme un tiempo hoy! </a:t>
            </a:r>
          </a:p>
          <a:p>
            <a:endParaRPr lang="es-ES" dirty="0"/>
          </a:p>
          <a:p>
            <a:r>
              <a:rPr lang="es-ES" dirty="0"/>
              <a:t>Esta presentación fue desarrollada en asociación </a:t>
            </a:r>
            <a:r>
              <a:rPr lang="es-ES" dirty="0" smtClean="0"/>
              <a:t>con </a:t>
            </a:r>
            <a:r>
              <a:rPr lang="en-US" dirty="0" smtClean="0"/>
              <a:t>Maternal Health Network </a:t>
            </a:r>
            <a:r>
              <a:rPr lang="es-ES" dirty="0" smtClean="0"/>
              <a:t>del </a:t>
            </a:r>
            <a:r>
              <a:rPr lang="es-ES" dirty="0"/>
              <a:t>Condado de San Bernardino, una colaboración comprometida con el apoyo a las familias antes, durante y después del embarazo. Si desea saber más sobre </a:t>
            </a:r>
            <a:r>
              <a:rPr lang="en-US" dirty="0" smtClean="0"/>
              <a:t>Maternal Health Network</a:t>
            </a:r>
            <a:r>
              <a:rPr lang="es-ES" dirty="0" smtClean="0"/>
              <a:t>, </a:t>
            </a:r>
            <a:r>
              <a:rPr lang="es-ES" dirty="0"/>
              <a:t>visite su sitio web</a:t>
            </a:r>
            <a:r>
              <a:rPr lang="en-US" dirty="0"/>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Mi nombre es [INGRESAR NOMBRE] y soy representante de [INGRESAR ORGANIZACIÓN] y he trabajado en colaboración con </a:t>
            </a:r>
            <a:r>
              <a:rPr lang="en-US" dirty="0" smtClean="0"/>
              <a:t>Maternal Health Network </a:t>
            </a:r>
            <a:r>
              <a:rPr lang="es-ES" dirty="0" smtClean="0"/>
              <a:t>para </a:t>
            </a:r>
            <a:r>
              <a:rPr lang="es-ES" dirty="0"/>
              <a:t>proporcionarle hoy esta información. </a:t>
            </a:r>
          </a:p>
          <a:p>
            <a:endParaRPr lang="es-ES" dirty="0"/>
          </a:p>
          <a:p>
            <a:r>
              <a:rPr lang="es-ES" dirty="0"/>
              <a:t>[INGRESE CUALQUIER INFORMACIÓN DE FONDO QUE CONSIDERE ÚTIL PARA QUE LOS PARTICIPANTES ENTIENDAN ACERCA DE USTED]</a:t>
            </a:r>
            <a:endParaRPr lang="en-US" dirty="0">
              <a:solidFill>
                <a:srgbClr val="FF0000"/>
              </a:solidFill>
            </a:endParaRPr>
          </a:p>
          <a:p>
            <a:endParaRPr lang="en-US" dirty="0">
              <a:solidFill>
                <a:srgbClr val="FF0000"/>
              </a:solidFill>
            </a:endParaRPr>
          </a:p>
          <a:p>
            <a:pPr marL="171450" indent="-171450">
              <a:buFontTx/>
              <a:buChar char="-"/>
            </a:pPr>
            <a:r>
              <a:rPr lang="en-US" b="1" dirty="0">
                <a:solidFill>
                  <a:srgbClr val="FF0000"/>
                </a:solidFill>
              </a:rPr>
              <a:t>SI EL TIEMPO LO PERMITE – </a:t>
            </a:r>
            <a:endParaRPr lang="en-US" dirty="0">
              <a:solidFill>
                <a:srgbClr val="FF0000"/>
              </a:solidFill>
            </a:endParaRPr>
          </a:p>
          <a:p>
            <a:pPr marL="0" indent="0">
              <a:buFontTx/>
              <a:buNone/>
            </a:pPr>
            <a:r>
              <a:rPr lang="es-ES" dirty="0">
                <a:solidFill>
                  <a:srgbClr val="FF0000"/>
                </a:solidFill>
              </a:rPr>
              <a:t>Me gustaría que todos los presentes en la sala se dirigieran ahora a la persona sentada a su lado y se presentaran a sí mismos y lo que esperan obtener de esta presentación de hoy (si se trata de una presentación virtual, haga que la gente se presente en el chat)</a:t>
            </a:r>
            <a:r>
              <a:rPr lang="en-US" dirty="0">
                <a:solidFill>
                  <a:srgbClr val="FF0000"/>
                </a:solidFill>
              </a:rPr>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expertos locales en la materia identificaron las tres cosas más importantes para ayudar a las familias a apoyar la salud mental y el bienestar durante el embarazo</a:t>
            </a:r>
            <a:r>
              <a:rPr lang="en-US" dirty="0"/>
              <a:t>.</a:t>
            </a:r>
          </a:p>
          <a:p>
            <a:endParaRPr lang="en-US" dirty="0"/>
          </a:p>
          <a:p>
            <a:r>
              <a:rPr lang="en-US" dirty="0"/>
              <a:t>Entre </a:t>
            </a:r>
            <a:r>
              <a:rPr lang="es-419" noProof="0" dirty="0" smtClean="0"/>
              <a:t>estos colaboradores se encuentra:</a:t>
            </a:r>
          </a:p>
          <a:p>
            <a:pPr marL="171450" indent="-171450">
              <a:buFont typeface="Arial" panose="020B0604020202020204" pitchFamily="34" charset="0"/>
              <a:buChar char="•"/>
            </a:pPr>
            <a:r>
              <a:rPr lang="es-419" noProof="0" dirty="0" err="1" smtClean="0"/>
              <a:t>Inland</a:t>
            </a:r>
            <a:r>
              <a:rPr lang="es-419" noProof="0" dirty="0" smtClean="0"/>
              <a:t> </a:t>
            </a:r>
            <a:r>
              <a:rPr lang="es-419" noProof="0" dirty="0" err="1" smtClean="0"/>
              <a:t>Empire</a:t>
            </a:r>
            <a:r>
              <a:rPr lang="es-419" noProof="0" dirty="0" smtClean="0"/>
              <a:t> Maternal Mental </a:t>
            </a:r>
            <a:r>
              <a:rPr lang="es-419" noProof="0" dirty="0" err="1" smtClean="0"/>
              <a:t>Health</a:t>
            </a:r>
            <a:r>
              <a:rPr lang="es-419" noProof="0" dirty="0" smtClean="0"/>
              <a:t> </a:t>
            </a:r>
            <a:r>
              <a:rPr lang="es-419" noProof="0" dirty="0" err="1" smtClean="0"/>
              <a:t>Collaborative</a:t>
            </a:r>
            <a:endParaRPr lang="es-419" noProof="0" dirty="0" smtClean="0"/>
          </a:p>
          <a:p>
            <a:pPr marL="171450" indent="-171450">
              <a:buFont typeface="Arial" panose="020B0604020202020204" pitchFamily="34" charset="0"/>
              <a:buChar char="•"/>
            </a:pPr>
            <a:r>
              <a:rPr lang="en-US" dirty="0" smtClean="0"/>
              <a:t>Universidad </a:t>
            </a:r>
            <a:r>
              <a:rPr lang="en-US" dirty="0"/>
              <a:t>Bautista de California</a:t>
            </a:r>
          </a:p>
          <a:p>
            <a:pPr marL="171450" indent="-171450">
              <a:buFont typeface="Arial" panose="020B0604020202020204" pitchFamily="34" charset="0"/>
              <a:buChar char="•"/>
            </a:pPr>
            <a:endParaRPr lang="en-US" dirty="0"/>
          </a:p>
          <a:p>
            <a:r>
              <a:rPr lang="es-ES" dirty="0"/>
              <a:t>Esperamos que al final de esta presentación, usted</a:t>
            </a:r>
            <a:r>
              <a:rPr lang="en-US" dirty="0"/>
              <a:t>: </a:t>
            </a:r>
          </a:p>
          <a:p>
            <a:pPr marL="171450" indent="-171450">
              <a:buFont typeface="Arial" panose="020B0604020202020204" pitchFamily="34" charset="0"/>
              <a:buChar char="•"/>
            </a:pPr>
            <a:r>
              <a:rPr lang="es-ES" dirty="0"/>
              <a:t>Sepa lo que debe buscar al elegir una partera, una comadrona y/o un ginecólogo/obstetra</a:t>
            </a:r>
          </a:p>
          <a:p>
            <a:pPr marL="171450" indent="-171450">
              <a:buFont typeface="Arial" panose="020B0604020202020204" pitchFamily="34" charset="0"/>
              <a:buChar char="•"/>
            </a:pPr>
            <a:r>
              <a:rPr lang="es-ES" dirty="0"/>
              <a:t>Comprenda la importancia de tener un sistema de apoyo durante y después del embarazo</a:t>
            </a:r>
          </a:p>
          <a:p>
            <a:pPr marL="171450" indent="-171450">
              <a:buFont typeface="Arial" panose="020B0604020202020204" pitchFamily="34" charset="0"/>
              <a:buChar char="•"/>
            </a:pPr>
            <a:r>
              <a:rPr lang="es-ES" dirty="0"/>
              <a:t>Comprenda cómo cuidar su salud mental y su bienestar durante el embarazo</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s-ES" dirty="0"/>
              <a:t>Hemos estructurado nuestro tiempo juntos para compartir primero un poco de información con usted, luego le haremos charlar con otra participante sobre lo que ha aprendido.  Por último, cerraremos nuestro tiempo juntos ofreciendo a la gente la oportunidad de hacer preguntas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s-ES" dirty="0"/>
              <a:t>¿Hay alguna pregunta antes de que empecemos</a:t>
            </a:r>
            <a:r>
              <a:rPr lang="en-US" dirty="0"/>
              <a:t>?</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mucha información sobre el cuidado de su salud mental durante el embarazo.  Para hoy, y basándonos en la cantidad de tiempo que tenemos juntos, la información se ha sintetizado en tres puntos principales que los expertos en la materia coinciden en que son las cosas más importantes que las familias necesitan saber sobre el cuidado de su salud mental durante el embarazo, incluyendo</a:t>
            </a:r>
            <a:r>
              <a:rPr lang="en-US" dirty="0"/>
              <a:t>:</a:t>
            </a:r>
          </a:p>
          <a:p>
            <a:endParaRPr lang="en-US" dirty="0"/>
          </a:p>
          <a:p>
            <a:pPr marL="171450" indent="-171450">
              <a:buFont typeface="Arial" panose="020B0604020202020204" pitchFamily="34" charset="0"/>
              <a:buChar char="•"/>
            </a:pPr>
            <a:r>
              <a:rPr lang="es-ES" dirty="0"/>
              <a:t>Encontrar el proveedor adecuado que funcione para usted</a:t>
            </a:r>
          </a:p>
          <a:p>
            <a:pPr marL="171450" indent="-171450">
              <a:buFont typeface="Arial" panose="020B0604020202020204" pitchFamily="34" charset="0"/>
              <a:buChar char="•"/>
            </a:pPr>
            <a:r>
              <a:rPr lang="es-ES" dirty="0"/>
              <a:t>Rodearse de un sistema de apoyo</a:t>
            </a:r>
          </a:p>
          <a:p>
            <a:pPr marL="171450" indent="-171450">
              <a:buFont typeface="Arial" panose="020B0604020202020204" pitchFamily="34" charset="0"/>
              <a:buChar char="•"/>
            </a:pPr>
            <a:r>
              <a:rPr lang="es-ES" dirty="0"/>
              <a:t>Consejos sobre cómo gestionar el estrés y obtener ayuda si es necesario</a:t>
            </a:r>
            <a:endParaRPr lang="en-US" dirty="0"/>
          </a:p>
          <a:p>
            <a:endParaRPr lang="en-US" dirty="0"/>
          </a:p>
          <a:p>
            <a:r>
              <a:rPr lang="es-ES" dirty="0"/>
              <a:t>Tras nuestro repaso de estos tres puntos, le proporcionaré algunos recursos sobre dónde acudir en busca de apoyo</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s-ES" sz="1200" b="0" dirty="0">
                <a:solidFill>
                  <a:srgbClr val="0070C0"/>
                </a:solidFill>
                <a:effectLst/>
                <a:latin typeface="+mn-lt"/>
                <a:ea typeface="Calibri" panose="020F0502020204030204" pitchFamily="34" charset="0"/>
                <a:cs typeface="Times New Roman" panose="02020603050405020304" pitchFamily="18" charset="0"/>
              </a:rPr>
              <a:t>Los expertos en la materia le ofrecen los siguientes consejos para elegir el proveedor adecuado para usted:</a:t>
            </a:r>
            <a:r>
              <a:rPr lang="en-US" sz="1200" b="0" dirty="0">
                <a:solidFill>
                  <a:srgbClr val="0070C0"/>
                </a:solidFill>
                <a:effectLst/>
                <a:latin typeface="+mn-lt"/>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Font typeface="+mj-lt"/>
              <a:buNone/>
            </a:pPr>
            <a:r>
              <a:rPr lang="en-US" sz="1200" b="0" dirty="0">
                <a:solidFill>
                  <a:srgbClr val="0070C0"/>
                </a:solidFill>
                <a:effectLst/>
                <a:latin typeface="+mn-lt"/>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s-ES" sz="1200" b="0" dirty="0">
                <a:effectLst/>
                <a:latin typeface="+mn-lt"/>
                <a:ea typeface="Calibri" panose="020F0502020204030204" pitchFamily="34" charset="0"/>
                <a:cs typeface="Times New Roman" panose="02020603050405020304" pitchFamily="18" charset="0"/>
              </a:rPr>
              <a:t>Dependiendo de su plan de seguro y del número de proveedores que haya en su zona, muchas embarazadas pueden elegir quién quieren que sea su partero u obstetra. Algunas embarazadas no pueden elegir a su proveedor pero llegan a tener una buena relación con su médico, mientras que otras pueden acabar sintiéndose apuradas o desconectadas durante sus citas. A la hora de decidirse por un proveedor, hay que tener en cuenta algunas cosas</a:t>
            </a:r>
            <a:r>
              <a:rPr lang="en-US" sz="1200" b="0" dirty="0">
                <a:effectLst/>
                <a:latin typeface="+mn-lt"/>
                <a:ea typeface="Calibri" panose="020F0502020204030204" pitchFamily="34" charset="0"/>
                <a:cs typeface="Times New Roman" panose="02020603050405020304" pitchFamily="18" charset="0"/>
              </a:rPr>
              <a:t>:</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¿Aceptan su seguro? ¿Con qué hospitales o centros de partos tienen privilegios o relación?</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¿Asistirá este proveedor al parto o podría hacerlo uno de sus compañeros de apoyo?</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¿Cuáles son sus tasas de partos vaginales en comparación con las tasas de partos por cesárea?</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¿Trabajan bien con las comadronas y las animan a asistir a los partos?</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¿Crea este proveedor un espacio seguro en el que usted y sus personas de apoyo se sientan bienvenidos y atendidos?</a:t>
            </a:r>
          </a:p>
          <a:p>
            <a:pPr marL="685800" marR="0" lvl="1" indent="-228600" algn="l">
              <a:lnSpc>
                <a:spcPct val="107000"/>
              </a:lnSpc>
              <a:spcBef>
                <a:spcPts val="0"/>
              </a:spcBef>
              <a:spcAft>
                <a:spcPts val="0"/>
              </a:spcAft>
              <a:buFont typeface="+mj-lt"/>
              <a:buAutoNum type="alphaLcPeriod"/>
            </a:pPr>
            <a:r>
              <a:rPr lang="es-ES" sz="1200" b="0" dirty="0">
                <a:effectLst/>
                <a:latin typeface="+mn-lt"/>
                <a:ea typeface="Calibri" panose="020F0502020204030204" pitchFamily="34" charset="0"/>
                <a:cs typeface="Times New Roman" panose="02020603050405020304" pitchFamily="18" charset="0"/>
              </a:rPr>
              <a:t>¿Se toma este proveedor tiempo para escuchar sus experiencias y preocupaciones</a:t>
            </a:r>
            <a:r>
              <a:rPr lang="en-US" sz="1200" b="0" dirty="0">
                <a:effectLst/>
                <a:latin typeface="+mn-lt"/>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mj-lt"/>
              <a:buNone/>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s-ES" sz="1200" b="0" dirty="0">
                <a:effectLst/>
                <a:latin typeface="+mn-lt"/>
                <a:ea typeface="Calibri" panose="020F0502020204030204" pitchFamily="34" charset="0"/>
                <a:cs typeface="Times New Roman" panose="02020603050405020304" pitchFamily="18" charset="0"/>
              </a:rPr>
              <a:t>Todos estos factores y el proveedor que elija pueden influir en su salud mental durante el embarazo. El embarazo es una época vulnerable y es importante que se sienta escuchada, aceptada y segura durante cada una de sus visitas prenatales. Las personas de color embarazadas suelen sufrir desigualdades y discriminación, por lo que es especialmente importante que se sientan seguras y respetadas por sus proveedores</a:t>
            </a:r>
            <a:r>
              <a:rPr lang="en-US" sz="1200" b="0" dirty="0">
                <a:effectLst/>
                <a:latin typeface="+mn-lt"/>
                <a:ea typeface="Calibri" panose="020F0502020204030204" pitchFamily="34" charset="0"/>
                <a:cs typeface="Times New Roman" panose="02020603050405020304" pitchFamily="18" charset="0"/>
              </a:rPr>
              <a:t>. </a:t>
            </a:r>
            <a:endParaRPr lang="en-US" sz="1200" dirty="0">
              <a:latin typeface="+mn-lt"/>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182061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s-ES" sz="1200" b="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Convertirse en padre o madre puede ser un momento emocionante y estresante. La madre que da a luz necesitará apoyo durante el embarazo, después de dar a luz y mientras se desenvuelve en la lactancia</a:t>
            </a:r>
            <a:r>
              <a:rPr lang="en-US" sz="1200" b="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endParaRPr lang="en-US" sz="1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s-ES" sz="1200" b="0" dirty="0">
                <a:effectLst/>
                <a:latin typeface="Calibri" panose="020F0502020204030204" pitchFamily="34" charset="0"/>
                <a:ea typeface="Calibri" panose="020F0502020204030204" pitchFamily="34" charset="0"/>
                <a:cs typeface="Times New Roman" panose="02020603050405020304" pitchFamily="18" charset="0"/>
              </a:rPr>
              <a:t>Normalmente, puede llevar a alguien con usted a las citas médicas. Esta persona debe ser alguien cercano que la apoye a usted y a su embarazo. Esta persona puede ser su pareja, su mejor amigo o un familiar cercano. Puede ser útil que esta persona lleve un registro de sus preguntas y de las respuestas que le dé su proveedor, así como de la información para cualquier remisión que pueda recibir</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685800" marR="0" lvl="1" indent="-228600">
              <a:lnSpc>
                <a:spcPct val="107000"/>
              </a:lnSpc>
              <a:spcBef>
                <a:spcPts val="0"/>
              </a:spcBef>
              <a:spcAft>
                <a:spcPts val="0"/>
              </a:spcAft>
              <a:buFont typeface="+mj-lt"/>
              <a:buAutoNum type="alphaLcPeriod"/>
            </a:pPr>
            <a:r>
              <a:rPr lang="es-ES" sz="1200" b="0" dirty="0">
                <a:effectLst/>
                <a:latin typeface="Calibri" panose="020F0502020204030204" pitchFamily="34" charset="0"/>
                <a:ea typeface="Calibri" panose="020F0502020204030204" pitchFamily="34" charset="0"/>
                <a:cs typeface="Times New Roman" panose="02020603050405020304" pitchFamily="18" charset="0"/>
              </a:rPr>
              <a:t>Antes de que llegue el bebé, haga una lista de amigos o familiares a los que pueda llamar cuando necesite apoyo para cuidar al bebé, hablar de cómo se siente o mantenerse al día con las tareas domésticas</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nSpc>
                <a:spcPct val="107000"/>
              </a:lnSpc>
              <a:spcBef>
                <a:spcPts val="0"/>
              </a:spcBef>
              <a:spcAft>
                <a:spcPts val="0"/>
              </a:spcAft>
              <a:buFont typeface="+mj-lt"/>
              <a:buAutoNum type="arabicPeriod"/>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s-ES" sz="1200" b="0" dirty="0">
                <a:effectLst/>
                <a:latin typeface="Calibri" panose="020F0502020204030204" pitchFamily="34" charset="0"/>
                <a:ea typeface="Calibri" panose="020F0502020204030204" pitchFamily="34" charset="0"/>
                <a:cs typeface="Times New Roman" panose="02020603050405020304" pitchFamily="18" charset="0"/>
              </a:rPr>
              <a:t>Establecer conexiones con otras personas que también estén embarazadas y se estén preparando para un nuevo bebé puede permitirles apoyarse mutuamente. Estas conexiones pueden ser especialmente útiles después de la llegada del bebé, ya que estarán experimentando muchas de las mismas alegrías y desafíos al mismo tiempo</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nSpc>
                <a:spcPct val="107000"/>
              </a:lnSpc>
              <a:spcBef>
                <a:spcPts val="0"/>
              </a:spcBef>
              <a:spcAft>
                <a:spcPts val="0"/>
              </a:spcAft>
              <a:buFont typeface="+mj-lt"/>
              <a:buAutoNum type="arabicPeriod"/>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s-ES" sz="1200" b="0" dirty="0">
                <a:effectLst/>
                <a:latin typeface="Calibri" panose="020F0502020204030204" pitchFamily="34" charset="0"/>
                <a:ea typeface="Calibri" panose="020F0502020204030204" pitchFamily="34" charset="0"/>
                <a:cs typeface="Times New Roman" panose="02020603050405020304" pitchFamily="18" charset="0"/>
              </a:rPr>
              <a:t>Hable con su pareja y con las personas que viven con usted sobre el tipo de apoyo que necesita durante el embarazo y lo que cree que necesitará después de la llegada del bebé. Entre los tipos de apoyo más comunes se encuentran la ayuda para lavar la ropa del bebé y preparar el espacio donde dormirá, la preparación de las comidas en el congelador antes de la llegada del bebé, el apoyo nocturno cuando el bebé se despierte, el cuidado del bebé mientras usted se ducha para dormir la siesta, la ayuda con el biberón o la lactancia, la cocina y la limpieza, la ocupación y el cuidado de otros niños o hermanos mientras usted cuida del bebé</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685800" marR="0" lvl="1" indent="-228600">
              <a:lnSpc>
                <a:spcPct val="107000"/>
              </a:lnSpc>
              <a:spcBef>
                <a:spcPts val="0"/>
              </a:spcBef>
              <a:spcAft>
                <a:spcPts val="0"/>
              </a:spcAft>
              <a:buFont typeface="+mj-lt"/>
              <a:buAutoNum type="alphaLcPeriod"/>
            </a:pPr>
            <a:r>
              <a:rPr lang="es-ES" sz="1200" b="0" dirty="0">
                <a:effectLst/>
                <a:latin typeface="Calibri" panose="020F0502020204030204" pitchFamily="34" charset="0"/>
                <a:ea typeface="Calibri" panose="020F0502020204030204" pitchFamily="34" charset="0"/>
                <a:cs typeface="Times New Roman" panose="02020603050405020304" pitchFamily="18" charset="0"/>
              </a:rPr>
              <a:t>Además, el embarazo y el hecho de convertirse en madre por primera vez pueden tensar la relación. Hablar con su pareja sobre los problemas o las preferencias de crianza antes de la llegada del bebé puede ayudar a fortalecer la relación al tener ya establecidas las expectativas y los deseos</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a:p>
        </p:txBody>
      </p:sp>
    </p:spTree>
    <p:extLst>
      <p:ext uri="{BB962C8B-B14F-4D97-AF65-F5344CB8AC3E}">
        <p14:creationId xmlns:p14="http://schemas.microsoft.com/office/powerpoint/2010/main" val="22484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s-ES" sz="1200" b="0" dirty="0">
                <a:solidFill>
                  <a:srgbClr val="0070C0"/>
                </a:solidFill>
                <a:effectLst/>
                <a:latin typeface="+mn-lt"/>
                <a:ea typeface="Calibri" panose="020F0502020204030204" pitchFamily="34" charset="0"/>
                <a:cs typeface="Times New Roman" panose="02020603050405020304" pitchFamily="18" charset="0"/>
              </a:rPr>
              <a:t>La ansiedad y la depresión prenatales son el tipo de ansiedad y depresión que se desarrolla durante el embarazo. Aunque son comunes, no dejan de ser condiciones médicas que requieren tratamiento</a:t>
            </a:r>
            <a:r>
              <a:rPr lang="en-US" sz="1200" b="0" dirty="0">
                <a:solidFill>
                  <a:srgbClr val="0070C0"/>
                </a:solidFill>
                <a:effectLst/>
                <a:latin typeface="+mn-lt"/>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mj-lt"/>
              <a:buAutoNum type="arabicPeriod"/>
            </a:pPr>
            <a:r>
              <a:rPr lang="es-ES" sz="1200" b="0" dirty="0">
                <a:effectLst/>
                <a:latin typeface="+mn-lt"/>
                <a:ea typeface="Calibri" panose="020F0502020204030204" pitchFamily="34" charset="0"/>
                <a:cs typeface="Times New Roman" panose="02020603050405020304" pitchFamily="18" charset="0"/>
              </a:rPr>
              <a:t>Trabaje para controlar su bienestar mental y el estrés durante el embarazo. Los expertos en la materia recomiendan que las prácticas de atención plena para los futuros padres incluyan la meditación, el yoga, caminar, pasar tiempo con amigos o familiares que le aporten alegría, estar al aire libre o cualquier otra cosa que le ayude a sentirse relajada y a reducir el estrés. Apóyese en su sistema de apoyo para que le ayude con sus otros hijos, la gestión de su hogar o el equilibrio de la vida laboral. Es importante que se tome tiempo para descansar mientras esté embarazada</a:t>
            </a:r>
            <a:r>
              <a:rPr lang="en-US" sz="1200" b="0" dirty="0">
                <a:effectLst/>
                <a:latin typeface="+mn-lt"/>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mj-lt"/>
              <a:buAutoNum type="arabicPeriod"/>
            </a:pPr>
            <a:r>
              <a:rPr lang="es-ES" sz="1200" b="0" dirty="0">
                <a:effectLst/>
                <a:latin typeface="+mn-lt"/>
                <a:ea typeface="Calibri" panose="020F0502020204030204" pitchFamily="34" charset="0"/>
                <a:cs typeface="Times New Roman" panose="02020603050405020304" pitchFamily="18" charset="0"/>
              </a:rPr>
              <a:t>Hay varias pruebas de detección que su proveedor puede llevar a cabo con usted durante sus visitas prenatales, incluyendo la detección de la ansiedad, la depresión, el trauma y/o los determinantes sociales de la salud (nivel de educación, estabilidad financiera, acceso a una vivienda segura y a alimentos nutritivos, etc.). Estos exámenes serán realizados por su proveedor o por otra persona de apoyo. </a:t>
            </a:r>
            <a:r>
              <a:rPr lang="es-ES" sz="1200" b="0" dirty="0" smtClean="0">
                <a:effectLst/>
                <a:latin typeface="+mn-lt"/>
                <a:ea typeface="Calibri" panose="020F0502020204030204" pitchFamily="34" charset="0"/>
                <a:cs typeface="Times New Roman" panose="02020603050405020304" pitchFamily="18" charset="0"/>
              </a:rPr>
              <a:t>Para </a:t>
            </a:r>
            <a:r>
              <a:rPr lang="es-ES" sz="1200" b="0" dirty="0">
                <a:effectLst/>
                <a:latin typeface="+mn-lt"/>
                <a:ea typeface="Calibri" panose="020F0502020204030204" pitchFamily="34" charset="0"/>
                <a:cs typeface="Times New Roman" panose="02020603050405020304" pitchFamily="18" charset="0"/>
              </a:rPr>
              <a:t>que reciba la atención que necesita, es mejor que sea lo más abierta y honesta posible con su proveedor sobre sus experiencias actuales y pasadas</a:t>
            </a:r>
            <a:r>
              <a:rPr lang="en-US" sz="1200" b="0" dirty="0">
                <a:effectLst/>
                <a:latin typeface="+mn-lt"/>
                <a:ea typeface="Calibri" panose="020F0502020204030204" pitchFamily="34" charset="0"/>
                <a:cs typeface="Times New Roman" panose="02020603050405020304" pitchFamily="18" charset="0"/>
              </a:rPr>
              <a:t>.</a:t>
            </a:r>
          </a:p>
          <a:p>
            <a:pPr marL="285750" marR="0" lvl="0" indent="-285750">
              <a:lnSpc>
                <a:spcPct val="107000"/>
              </a:lnSpc>
              <a:spcBef>
                <a:spcPts val="0"/>
              </a:spcBef>
              <a:spcAft>
                <a:spcPts val="0"/>
              </a:spcAft>
              <a:buFont typeface="+mj-lt"/>
              <a:buAutoNum type="arabicPeriod"/>
            </a:pPr>
            <a:r>
              <a:rPr lang="es-ES" sz="1200" b="0" dirty="0">
                <a:effectLst/>
                <a:latin typeface="+mn-lt"/>
                <a:ea typeface="Calibri" panose="020F0502020204030204" pitchFamily="34" charset="0"/>
                <a:cs typeface="Times New Roman" panose="02020603050405020304" pitchFamily="18" charset="0"/>
              </a:rPr>
              <a:t>Si le recomiendan terapia o medicación, es importante que haga un seguimiento para recibir la atención que necesita. Al igual que encontrar la partera o el obstetra adecuado para usted, es igual de importante encontrar un terapeuta o consejero con el que pueda identificarse y se sienta cómoda hablando. Además, un grupo de apoyo de salud mental para padres embarazados y posparto también puede ser útil</a:t>
            </a:r>
            <a:r>
              <a:rPr lang="en-US" sz="1200" b="0" dirty="0">
                <a:effectLst/>
                <a:latin typeface="+mn-lt"/>
                <a:ea typeface="Calibri" panose="020F0502020204030204" pitchFamily="34" charset="0"/>
                <a:cs typeface="Times New Roman" panose="02020603050405020304" pitchFamily="18" charset="0"/>
              </a:rPr>
              <a:t>.</a:t>
            </a:r>
          </a:p>
          <a:p>
            <a:pPr marL="285750" marR="0" lvl="0" indent="-285750">
              <a:lnSpc>
                <a:spcPct val="107000"/>
              </a:lnSpc>
              <a:spcBef>
                <a:spcPts val="0"/>
              </a:spcBef>
              <a:spcAft>
                <a:spcPts val="0"/>
              </a:spcAft>
              <a:buFont typeface="+mj-lt"/>
              <a:buAutoNum type="arabicPeriod"/>
            </a:pP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68248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condado de San Bernardino hay numerosos recursos disponibles para apoyarle a usted y a su familia en todas las áreas de la salud. Algunos ejemplos de recursos que pueden ayudarle o ponerle en contacto con los recursos que necesita son</a:t>
            </a:r>
            <a:r>
              <a:rPr lang="en-US" dirty="0"/>
              <a:t>: </a:t>
            </a:r>
          </a:p>
          <a:p>
            <a:pPr marL="171450" indent="-171450">
              <a:buFont typeface="Arial" panose="020B0604020202020204" pitchFamily="34" charset="0"/>
              <a:buChar char="•"/>
            </a:pPr>
            <a:r>
              <a:rPr lang="en-US" b="1" dirty="0"/>
              <a:t>Inland Empire Maternal Mental Health Collaborative</a:t>
            </a:r>
          </a:p>
          <a:p>
            <a:pPr marL="171450" indent="-171450">
              <a:buFont typeface="Arial" panose="020B0604020202020204" pitchFamily="34" charset="0"/>
              <a:buChar char="•"/>
            </a:pPr>
            <a:r>
              <a:rPr lang="en-US" b="1" dirty="0" err="1"/>
              <a:t>Programa</a:t>
            </a:r>
            <a:r>
              <a:rPr lang="en-US" b="1" dirty="0"/>
              <a:t> de </a:t>
            </a:r>
            <a:r>
              <a:rPr lang="en-US" b="1" dirty="0" err="1"/>
              <a:t>Salud</a:t>
            </a:r>
            <a:r>
              <a:rPr lang="en-US" b="1" dirty="0"/>
              <a:t> para </a:t>
            </a:r>
            <a:r>
              <a:rPr lang="en-US" b="1" dirty="0" err="1"/>
              <a:t>Niños</a:t>
            </a:r>
            <a:r>
              <a:rPr lang="en-US" b="1" dirty="0"/>
              <a:t> de Color</a:t>
            </a:r>
          </a:p>
          <a:p>
            <a:pPr marL="171450" indent="-171450">
              <a:buFont typeface="Arial" panose="020B0604020202020204" pitchFamily="34" charset="0"/>
              <a:buChar char="•"/>
            </a:pPr>
            <a:r>
              <a:rPr lang="en-US" b="1" dirty="0" err="1"/>
              <a:t>Departamento</a:t>
            </a:r>
            <a:r>
              <a:rPr lang="en-US" b="1" dirty="0"/>
              <a:t> de </a:t>
            </a:r>
            <a:r>
              <a:rPr lang="en-US" b="1" dirty="0" err="1"/>
              <a:t>Salud</a:t>
            </a:r>
            <a:r>
              <a:rPr lang="en-US" b="1" dirty="0"/>
              <a:t> del </a:t>
            </a:r>
            <a:r>
              <a:rPr lang="en-US" b="1" dirty="0" err="1"/>
              <a:t>Comportamiento</a:t>
            </a:r>
            <a:r>
              <a:rPr lang="en-US" b="1" dirty="0"/>
              <a:t> de IEHP</a:t>
            </a:r>
          </a:p>
          <a:p>
            <a:pPr marL="171450" indent="-171450">
              <a:buFont typeface="Arial" panose="020B0604020202020204" pitchFamily="34" charset="0"/>
              <a:buChar char="•"/>
            </a:pPr>
            <a:endParaRPr lang="en-US"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55876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que ya hemos revisado las tres cosas más importantes que los expertos en la materia quieren que sepa sobre la salud mental durante el embarazo, vamos a discutir lo que hemos aprendido y a considerar cómo se aplica esta información a sus necesidades específicas.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D97088-6650-44BB-935C-EB017B553F89}"/>
              </a:ext>
            </a:extLst>
          </p:cNvPr>
          <p:cNvPicPr>
            <a:picLocks noChangeAspect="1"/>
          </p:cNvPicPr>
          <p:nvPr userDrawn="1"/>
        </p:nvPicPr>
        <p:blipFill>
          <a:blip r:embed="rId2">
            <a:alphaModFix amt="50000"/>
          </a:blip>
          <a:srcRect/>
          <a:stretch/>
        </p:blipFill>
        <p:spPr>
          <a:xfrm>
            <a:off x="0" y="-2016478"/>
            <a:ext cx="13153374" cy="8737953"/>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4366901"/>
            <a:ext cx="15076448" cy="7065592"/>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67700" y="5930139"/>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4/29/2022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234880" y="1549447"/>
            <a:ext cx="11347520" cy="2390588"/>
          </a:xfrm>
        </p:spPr>
        <p:txBody>
          <a:bodyPr>
            <a:normAutofit/>
          </a:bodyPr>
          <a:lstStyle/>
          <a:p>
            <a:r>
              <a:rPr lang="es-419" dirty="0" smtClean="0"/>
              <a:t>Cuidando su salud mental durante el embarazo</a:t>
            </a:r>
            <a:endParaRPr lang="es-419" dirty="0"/>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7518402" y="4966195"/>
            <a:ext cx="5048190" cy="702235"/>
          </a:xfrm>
        </p:spPr>
        <p:txBody>
          <a:bodyPr>
            <a:normAutofit/>
          </a:bodyPr>
          <a:lstStyle/>
          <a:p>
            <a:r>
              <a:rPr lang="es-419" sz="3400" dirty="0" smtClean="0">
                <a:solidFill>
                  <a:schemeClr val="bg2">
                    <a:lumMod val="75000"/>
                  </a:schemeClr>
                </a:solidFill>
              </a:rPr>
              <a:t>Ingresar fecha y hora</a:t>
            </a:r>
            <a:endParaRPr lang="es-419" sz="3400" dirty="0">
              <a:solidFill>
                <a:schemeClr val="bg2">
                  <a:lumMod val="75000"/>
                </a:schemeClr>
              </a:solidFill>
            </a:endParaRP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chemeClr val="bg1"/>
                </a:solidFill>
              </a:rPr>
              <a:t>Ingresar logo de la organización</a:t>
            </a:r>
            <a:endParaRPr lang="es-419" dirty="0">
              <a:solidFill>
                <a:schemeClr val="bg1"/>
              </a:solidFill>
            </a:endParaRPr>
          </a:p>
        </p:txBody>
      </p:sp>
      <p:sp>
        <p:nvSpPr>
          <p:cNvPr id="6" name="Cuadro de texto 6"/>
          <p:cNvSpPr txBox="1"/>
          <p:nvPr/>
        </p:nvSpPr>
        <p:spPr>
          <a:xfrm>
            <a:off x="9084673" y="6245010"/>
            <a:ext cx="2908663" cy="612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smtClean="0"/>
              <a:t>Pensar – Emparejar - Compartir</a:t>
            </a:r>
            <a:endParaRPr lang="es-419"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525656" y="1910385"/>
            <a:ext cx="9140687" cy="2409824"/>
          </a:xfrm>
        </p:spPr>
        <p:txBody>
          <a:bodyPr>
            <a:normAutofit/>
          </a:bodyPr>
          <a:lstStyle/>
          <a:p>
            <a:pPr marL="0" indent="0" algn="ctr">
              <a:buNone/>
            </a:pPr>
            <a:endParaRPr lang="en-US" sz="2400" b="1" dirty="0"/>
          </a:p>
          <a:p>
            <a:pPr marL="0" indent="0" algn="ctr">
              <a:lnSpc>
                <a:spcPct val="100000"/>
              </a:lnSpc>
              <a:spcAft>
                <a:spcPts val="1200"/>
              </a:spcAft>
              <a:buNone/>
            </a:pPr>
            <a:r>
              <a:rPr lang="es-ES" b="1" dirty="0"/>
              <a:t>¿Qué fue lo más importante que aprendió durante nuestro tiempo juntos</a:t>
            </a:r>
            <a:r>
              <a:rPr lang="en-US" b="1" dirty="0"/>
              <a:t>? </a:t>
            </a:r>
          </a:p>
        </p:txBody>
      </p:sp>
      <p:sp>
        <p:nvSpPr>
          <p:cNvPr id="4"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err="1"/>
              <a:t>Discusión</a:t>
            </a:r>
            <a:r>
              <a:rPr lang="en-US" dirty="0"/>
              <a:t> </a:t>
            </a:r>
            <a:r>
              <a:rPr lang="en-US" dirty="0" err="1"/>
              <a:t>en</a:t>
            </a:r>
            <a:r>
              <a:rPr lang="en-US" dirty="0"/>
              <a:t> </a:t>
            </a:r>
            <a:r>
              <a:rPr lang="en-US" dirty="0" err="1"/>
              <a:t>grupo</a:t>
            </a:r>
            <a:endParaRPr lang="en-US"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s-ES" b="1" dirty="0"/>
              <a:t>¿Qué puede hacer para controlar el estrés y favorecer el bienestar emocional durante el embarazo</a:t>
            </a:r>
            <a:r>
              <a:rPr lang="en-US" b="1" dirty="0"/>
              <a:t>?</a:t>
            </a:r>
            <a:endParaRPr lang="en-US" dirty="0"/>
          </a:p>
        </p:txBody>
      </p:sp>
      <p:sp>
        <p:nvSpPr>
          <p:cNvPr id="4"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smtClean="0"/>
              <a:t>Reflexión personal</a:t>
            </a:r>
            <a:endParaRPr lang="es-419"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744070" y="1646705"/>
            <a:ext cx="10167770" cy="2904742"/>
          </a:xfrm>
        </p:spPr>
        <p:txBody>
          <a:bodyPr>
            <a:normAutofit/>
          </a:bodyPr>
          <a:lstStyle/>
          <a:p>
            <a:pPr marL="0" indent="0" algn="ctr">
              <a:buNone/>
            </a:pPr>
            <a:endParaRPr lang="en-US" b="1" dirty="0"/>
          </a:p>
          <a:p>
            <a:pPr marL="0" indent="0" algn="ctr">
              <a:lnSpc>
                <a:spcPct val="100000"/>
              </a:lnSpc>
              <a:spcAft>
                <a:spcPts val="1200"/>
              </a:spcAft>
              <a:buNone/>
            </a:pPr>
            <a:r>
              <a:rPr lang="es-ES" b="1" dirty="0"/>
              <a:t>¿A quién puede recurrir si se encuentra en dificultades emocionales durante el embarazo o después del parto?</a:t>
            </a:r>
            <a:endParaRPr lang="en-US" b="1" dirty="0"/>
          </a:p>
        </p:txBody>
      </p:sp>
      <p:sp>
        <p:nvSpPr>
          <p:cNvPr id="4"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419" dirty="0" smtClean="0"/>
              <a:t>¿Alguna pregunta?</a:t>
            </a:r>
            <a:endParaRPr lang="es-419" dirty="0"/>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25260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000" dirty="0" smtClean="0">
                <a:solidFill>
                  <a:schemeClr val="tx1"/>
                </a:solidFill>
              </a:rPr>
              <a:t>Salud mental durante el embarazo</a:t>
            </a:r>
            <a:endParaRPr lang="es-419" sz="8000" dirty="0">
              <a:solidFill>
                <a:schemeClr val="tx1"/>
              </a:solidFill>
            </a:endParaRPr>
          </a:p>
        </p:txBody>
      </p:sp>
      <p:sp>
        <p:nvSpPr>
          <p:cNvPr id="5" name="Cuadro de texto 6"/>
          <p:cNvSpPr txBox="1"/>
          <p:nvPr/>
        </p:nvSpPr>
        <p:spPr>
          <a:xfrm>
            <a:off x="1617073" y="5921160"/>
            <a:ext cx="2908663" cy="612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424071" y="1005540"/>
            <a:ext cx="5256306" cy="2743200"/>
          </a:xfrm>
        </p:spPr>
        <p:txBody>
          <a:bodyPr/>
          <a:lstStyle/>
          <a:p>
            <a:pPr algn="ctr"/>
            <a:r>
              <a:rPr lang="en-US" dirty="0"/>
              <a:t>¡Gracias!</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303048" y="5355029"/>
            <a:ext cx="7394712"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rgbClr val="6F3B55"/>
                </a:solidFill>
                <a:effectLst/>
                <a:ea typeface="Calibri" panose="020F0502020204030204" pitchFamily="34" charset="0"/>
                <a:cs typeface="Calibri" panose="020F0502020204030204" pitchFamily="34" charset="0"/>
              </a:rPr>
              <a:t>Publicado en 2022. Para obtener información adicional sobre la MHN, visite nuestra página web</a:t>
            </a:r>
            <a:r>
              <a:rPr lang="en-US" sz="2800" dirty="0">
                <a:solidFill>
                  <a:schemeClr val="bg2">
                    <a:lumMod val="75000"/>
                  </a:schemeClr>
                </a:solidFill>
              </a:rPr>
              <a:t>: </a:t>
            </a:r>
          </a:p>
          <a:p>
            <a:pPr algn="l"/>
            <a:r>
              <a:rPr lang="en-US" sz="2800" b="1" dirty="0">
                <a:solidFill>
                  <a:schemeClr val="bg2">
                    <a:lumMod val="60000"/>
                    <a:lumOff val="40000"/>
                  </a:schemeClr>
                </a:solidFill>
              </a:rPr>
              <a:t>https://www.maternalhealthnetworksb.com</a:t>
            </a:r>
          </a:p>
          <a:p>
            <a:pPr algn="l"/>
            <a:endParaRPr lang="en-US" sz="2800" b="1" dirty="0">
              <a:solidFill>
                <a:schemeClr val="bg2">
                  <a:lumMod val="60000"/>
                  <a:lumOff val="40000"/>
                </a:schemeClr>
              </a:solidFill>
            </a:endParaRPr>
          </a:p>
        </p:txBody>
      </p:sp>
      <p:sp>
        <p:nvSpPr>
          <p:cNvPr id="4" name="Cuadro de texto 6"/>
          <p:cNvSpPr txBox="1"/>
          <p:nvPr/>
        </p:nvSpPr>
        <p:spPr>
          <a:xfrm>
            <a:off x="9027523" y="6245010"/>
            <a:ext cx="2908663" cy="612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s-419" dirty="0" smtClean="0"/>
              <a:t>Bienvenido</a:t>
            </a:r>
            <a:endParaRPr lang="es-419" dirty="0"/>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s-419" sz="3800" dirty="0" smtClean="0"/>
              <a:t>Ingresar nombre del presentador</a:t>
            </a:r>
          </a:p>
          <a:p>
            <a:pPr marL="0" indent="0">
              <a:buNone/>
            </a:pPr>
            <a:r>
              <a:rPr lang="es-419" sz="3800" dirty="0" smtClean="0"/>
              <a:t>Ingresar organización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271085"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t>Ingresar foto del presentador</a:t>
            </a:r>
            <a:endParaRPr lang="es-419" dirty="0"/>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Ingresar</a:t>
            </a:r>
            <a:r>
              <a:rPr lang="en-US" dirty="0">
                <a:solidFill>
                  <a:schemeClr val="tx1"/>
                </a:solidFill>
              </a:rPr>
              <a:t> logo</a:t>
            </a:r>
          </a:p>
        </p:txBody>
      </p:sp>
      <p:sp>
        <p:nvSpPr>
          <p:cNvPr id="6"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s-419" dirty="0" smtClean="0"/>
              <a:t>Al final de este tiempo juntos, usted aprenderá sobre…</a:t>
            </a:r>
            <a:endParaRPr lang="es-419" dirty="0"/>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92500" lnSpcReduction="10000"/>
          </a:bodyPr>
          <a:lstStyle/>
          <a:p>
            <a:pPr>
              <a:lnSpc>
                <a:spcPct val="110000"/>
              </a:lnSpc>
              <a:spcAft>
                <a:spcPts val="1200"/>
              </a:spcAft>
            </a:pPr>
            <a:r>
              <a:rPr lang="es-ES" sz="4100" dirty="0"/>
              <a:t>Encontrar el proveedor adecuado</a:t>
            </a:r>
          </a:p>
          <a:p>
            <a:pPr>
              <a:lnSpc>
                <a:spcPct val="110000"/>
              </a:lnSpc>
              <a:spcAft>
                <a:spcPts val="1200"/>
              </a:spcAft>
            </a:pPr>
            <a:r>
              <a:rPr lang="es-ES" sz="4100" dirty="0"/>
              <a:t>Identificar su sistema de apoyo</a:t>
            </a:r>
          </a:p>
          <a:p>
            <a:pPr>
              <a:lnSpc>
                <a:spcPct val="110000"/>
              </a:lnSpc>
              <a:spcAft>
                <a:spcPts val="1200"/>
              </a:spcAft>
            </a:pPr>
            <a:r>
              <a:rPr lang="es-ES" sz="4100" dirty="0"/>
              <a:t>Consejos para cuidar su salud emocional durante el embarazo</a:t>
            </a:r>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Ingrese</a:t>
            </a:r>
            <a:r>
              <a:rPr lang="en-US" dirty="0">
                <a:solidFill>
                  <a:schemeClr val="tx1"/>
                </a:solidFill>
              </a:rPr>
              <a:t> </a:t>
            </a:r>
            <a:r>
              <a:rPr lang="en-US" dirty="0" err="1">
                <a:solidFill>
                  <a:schemeClr val="tx1"/>
                </a:solidFill>
              </a:rPr>
              <a:t>el</a:t>
            </a:r>
            <a:r>
              <a:rPr lang="en-US" dirty="0">
                <a:solidFill>
                  <a:schemeClr val="tx1"/>
                </a:solidFill>
              </a:rPr>
              <a:t> logo de la </a:t>
            </a:r>
            <a:r>
              <a:rPr lang="en-US" dirty="0" err="1">
                <a:solidFill>
                  <a:schemeClr val="tx1"/>
                </a:solidFill>
              </a:rPr>
              <a:t>organización</a:t>
            </a:r>
            <a:endParaRPr lang="en-US" dirty="0">
              <a:solidFill>
                <a:schemeClr val="tx1"/>
              </a:solidFill>
            </a:endParaRPr>
          </a:p>
        </p:txBody>
      </p:sp>
      <p:sp>
        <p:nvSpPr>
          <p:cNvPr id="6"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s-419" dirty="0" smtClean="0"/>
              <a:t>3 cosas que debe saber</a:t>
            </a:r>
            <a:endParaRPr lang="es-419" dirty="0"/>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484235"/>
            <a:ext cx="10909576" cy="2889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6600" dirty="0" smtClean="0">
                <a:solidFill>
                  <a:schemeClr val="tx1"/>
                </a:solidFill>
              </a:rPr>
              <a:t>Salud mental durante el embarazo</a:t>
            </a:r>
            <a:endParaRPr lang="es-419" sz="6600" dirty="0">
              <a:solidFill>
                <a:schemeClr val="tx1"/>
              </a:solidFill>
            </a:endParaRPr>
          </a:p>
        </p:txBody>
      </p:sp>
      <p:sp>
        <p:nvSpPr>
          <p:cNvPr id="5" name="Cuadro de texto 6"/>
          <p:cNvSpPr txBox="1"/>
          <p:nvPr/>
        </p:nvSpPr>
        <p:spPr>
          <a:xfrm>
            <a:off x="1617073" y="5921160"/>
            <a:ext cx="2908663" cy="612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a:xfrm>
            <a:off x="640080" y="221643"/>
            <a:ext cx="10515600" cy="1325563"/>
          </a:xfrm>
        </p:spPr>
        <p:txBody>
          <a:bodyPr/>
          <a:lstStyle/>
          <a:p>
            <a:r>
              <a:rPr lang="es-419" dirty="0" smtClean="0"/>
              <a:t>Encontrar el proveedor adecuado</a:t>
            </a:r>
            <a:endParaRPr lang="es-419" dirty="0"/>
          </a:p>
        </p:txBody>
      </p:sp>
      <p:pic>
        <p:nvPicPr>
          <p:cNvPr id="7" name="Picture 6" descr="Stethoscope with solid fill">
            <a:extLst>
              <a:ext uri="{FF2B5EF4-FFF2-40B4-BE49-F238E27FC236}">
                <a16:creationId xmlns:a16="http://schemas.microsoft.com/office/drawing/2014/main" id="{D34B565D-454E-4EA2-AEFB-224FAE29C4C3}"/>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40211" y="2627590"/>
            <a:ext cx="1913709" cy="1913709"/>
          </a:xfrm>
          <a:prstGeom prst="rect">
            <a:avLst/>
          </a:prstGeom>
        </p:spPr>
      </p:pic>
      <p:sp>
        <p:nvSpPr>
          <p:cNvPr id="6" name="Content Placeholder 4">
            <a:extLst>
              <a:ext uri="{FF2B5EF4-FFF2-40B4-BE49-F238E27FC236}">
                <a16:creationId xmlns:a16="http://schemas.microsoft.com/office/drawing/2014/main" id="{0CCBA263-6A3E-4415-B832-9E4E0D3FCFC8}"/>
              </a:ext>
            </a:extLst>
          </p:cNvPr>
          <p:cNvSpPr txBox="1">
            <a:spLocks/>
          </p:cNvSpPr>
          <p:nvPr/>
        </p:nvSpPr>
        <p:spPr>
          <a:xfrm>
            <a:off x="2060154" y="1865033"/>
            <a:ext cx="9949543" cy="4270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s-ES" sz="2700" dirty="0"/>
              <a:t>Encuentre un proveedor con el que se sienta cómoda y que considere que apoya las necesidades de su embarazo</a:t>
            </a:r>
          </a:p>
          <a:p>
            <a:pPr>
              <a:spcBef>
                <a:spcPts val="0"/>
              </a:spcBef>
              <a:spcAft>
                <a:spcPts val="600"/>
              </a:spcAft>
            </a:pPr>
            <a:r>
              <a:rPr lang="es-ES" sz="2700" dirty="0"/>
              <a:t>Si no se siente escuchada, normalmente puede cambiar de proveedor durante su embarazo, a menudo hasta las 34-36 semanas de gestación</a:t>
            </a:r>
          </a:p>
          <a:p>
            <a:pPr>
              <a:spcBef>
                <a:spcPts val="0"/>
              </a:spcBef>
              <a:spcAft>
                <a:spcPts val="600"/>
              </a:spcAft>
            </a:pPr>
            <a:r>
              <a:rPr lang="es-ES" sz="2700" dirty="0"/>
              <a:t>Si su proveedor trabaja en equipo, también puede solicitar un trabajador social, un terapeuta, un nutricionista u otra persona de apoyo durante sus visitas prenatales para que le proporcione recursos y apoyo</a:t>
            </a:r>
            <a:endParaRPr lang="en-US" sz="2700" dirty="0"/>
          </a:p>
        </p:txBody>
      </p:sp>
      <p:graphicFrame>
        <p:nvGraphicFramePr>
          <p:cNvPr id="2" name="Table 2">
            <a:extLst>
              <a:ext uri="{FF2B5EF4-FFF2-40B4-BE49-F238E27FC236}">
                <a16:creationId xmlns:a16="http://schemas.microsoft.com/office/drawing/2014/main" id="{21F2568E-8EBE-4A3A-BAEE-DC3DED3D16FF}"/>
              </a:ext>
            </a:extLst>
          </p:cNvPr>
          <p:cNvGraphicFramePr>
            <a:graphicFrameLocks noGrp="1"/>
          </p:cNvGraphicFramePr>
          <p:nvPr>
            <p:extLst>
              <p:ext uri="{D42A27DB-BD31-4B8C-83A1-F6EECF244321}">
                <p14:modId xmlns:p14="http://schemas.microsoft.com/office/powerpoint/2010/main" val="4129802667"/>
              </p:ext>
            </p:extLst>
          </p:nvPr>
        </p:nvGraphicFramePr>
        <p:xfrm>
          <a:off x="182303" y="1272264"/>
          <a:ext cx="11641397" cy="899160"/>
        </p:xfrm>
        <a:graphic>
          <a:graphicData uri="http://schemas.openxmlformats.org/drawingml/2006/table">
            <a:tbl>
              <a:tblPr firstRow="1" bandRow="1">
                <a:tableStyleId>{5C22544A-7EE6-4342-B048-85BDC9FD1C3A}</a:tableStyleId>
              </a:tblPr>
              <a:tblGrid>
                <a:gridCol w="11641397">
                  <a:extLst>
                    <a:ext uri="{9D8B030D-6E8A-4147-A177-3AD203B41FA5}">
                      <a16:colId xmlns:a16="http://schemas.microsoft.com/office/drawing/2014/main" val="3174400703"/>
                    </a:ext>
                  </a:extLst>
                </a:gridCol>
              </a:tblGrid>
              <a:tr h="685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419" sz="3000" b="1" i="0" u="none" strike="noStrike" kern="1200" cap="none" spc="0" normalizeH="0" baseline="0" noProof="0" dirty="0" smtClean="0">
                          <a:ln>
                            <a:noFill/>
                          </a:ln>
                          <a:solidFill>
                            <a:srgbClr val="954F72">
                              <a:lumMod val="60000"/>
                              <a:lumOff val="40000"/>
                            </a:srgbClr>
                          </a:solidFill>
                          <a:effectLst/>
                          <a:uLnTx/>
                          <a:uFillTx/>
                          <a:latin typeface="+mn-lt"/>
                          <a:ea typeface="+mn-ea"/>
                          <a:cs typeface="+mn-cs"/>
                        </a:rPr>
                        <a:t>La mayoría de las embarazadas pueden elegir a su obstetra o partero</a:t>
                      </a:r>
                    </a:p>
                    <a:p>
                      <a:endParaRPr lang="es-419"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562724"/>
                  </a:ext>
                </a:extLst>
              </a:tr>
            </a:tbl>
          </a:graphicData>
        </a:graphic>
      </p:graphicFrame>
      <p:sp>
        <p:nvSpPr>
          <p:cNvPr id="8"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55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s-419" dirty="0" smtClean="0"/>
              <a:t>Identificar su sistema de apoyo</a:t>
            </a:r>
            <a:endParaRPr lang="es-419" dirty="0"/>
          </a:p>
        </p:txBody>
      </p:sp>
      <p:sp>
        <p:nvSpPr>
          <p:cNvPr id="5" name="Content Placeholder 4">
            <a:extLst>
              <a:ext uri="{FF2B5EF4-FFF2-40B4-BE49-F238E27FC236}">
                <a16:creationId xmlns:a16="http://schemas.microsoft.com/office/drawing/2014/main" id="{C81ED658-9FE5-403E-8182-5CDF26E506DF}"/>
              </a:ext>
            </a:extLst>
          </p:cNvPr>
          <p:cNvSpPr>
            <a:spLocks noGrp="1"/>
          </p:cNvSpPr>
          <p:nvPr>
            <p:ph idx="1"/>
          </p:nvPr>
        </p:nvSpPr>
        <p:spPr>
          <a:xfrm>
            <a:off x="838199" y="1461042"/>
            <a:ext cx="10730420" cy="1068149"/>
          </a:xfrm>
        </p:spPr>
        <p:txBody>
          <a:bodyPr>
            <a:normAutofit/>
          </a:bodyPr>
          <a:lstStyle/>
          <a:p>
            <a:pPr marL="0" indent="0">
              <a:buNone/>
            </a:pPr>
            <a:r>
              <a:rPr lang="es-ES" sz="3200" b="1" dirty="0">
                <a:solidFill>
                  <a:schemeClr val="tx2">
                    <a:lumMod val="60000"/>
                    <a:lumOff val="40000"/>
                  </a:schemeClr>
                </a:solidFill>
              </a:rPr>
              <a:t>El apoyo de amigos y familiares es esencial para el bienestar de los nuevos padres</a:t>
            </a:r>
            <a:endParaRPr lang="en-US" sz="3200" b="1" dirty="0">
              <a:solidFill>
                <a:schemeClr val="tx2">
                  <a:lumMod val="60000"/>
                  <a:lumOff val="40000"/>
                </a:schemeClr>
              </a:solidFill>
            </a:endParaRPr>
          </a:p>
        </p:txBody>
      </p:sp>
      <p:pic>
        <p:nvPicPr>
          <p:cNvPr id="7" name="Picture 6" descr="Polaroid Pictures outline">
            <a:extLst>
              <a:ext uri="{FF2B5EF4-FFF2-40B4-BE49-F238E27FC236}">
                <a16:creationId xmlns:a16="http://schemas.microsoft.com/office/drawing/2014/main" id="{B84CC354-E82C-4572-89CF-36209E7050F1}"/>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8638878" y="4629264"/>
            <a:ext cx="1863611" cy="1863611"/>
          </a:xfrm>
          <a:prstGeom prst="rect">
            <a:avLst/>
          </a:prstGeom>
        </p:spPr>
      </p:pic>
      <p:sp>
        <p:nvSpPr>
          <p:cNvPr id="6" name="Content Placeholder 4">
            <a:extLst>
              <a:ext uri="{FF2B5EF4-FFF2-40B4-BE49-F238E27FC236}">
                <a16:creationId xmlns:a16="http://schemas.microsoft.com/office/drawing/2014/main" id="{F8ACD9B8-A48B-48A8-8EF2-1163BC823DF3}"/>
              </a:ext>
            </a:extLst>
          </p:cNvPr>
          <p:cNvSpPr txBox="1">
            <a:spLocks/>
          </p:cNvSpPr>
          <p:nvPr/>
        </p:nvSpPr>
        <p:spPr>
          <a:xfrm>
            <a:off x="623381" y="2529191"/>
            <a:ext cx="10945238" cy="396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6925" lvl="1" indent="-515938">
              <a:buFont typeface="Wingdings" panose="05000000000000000000" pitchFamily="2" charset="2"/>
              <a:buChar char="ü"/>
            </a:pPr>
            <a:r>
              <a:rPr lang="es-ES" sz="2800" dirty="0"/>
              <a:t>Lleve a su pareja o a otra persona de apoyo a las citas médicas</a:t>
            </a:r>
          </a:p>
          <a:p>
            <a:pPr marL="796925" lvl="1" indent="-515938">
              <a:buFont typeface="Wingdings" panose="05000000000000000000" pitchFamily="2" charset="2"/>
              <a:buChar char="ü"/>
            </a:pPr>
            <a:r>
              <a:rPr lang="es-ES" sz="2800" dirty="0"/>
              <a:t>Conozca a otros padres embarazados que estén esperando más o menos al mismo tiempo que usted</a:t>
            </a:r>
          </a:p>
          <a:p>
            <a:pPr marL="796925" lvl="1" indent="-515938">
              <a:buFont typeface="Wingdings" panose="05000000000000000000" pitchFamily="2" charset="2"/>
              <a:buChar char="ü"/>
            </a:pPr>
            <a:r>
              <a:rPr lang="es-ES" sz="2800" dirty="0"/>
              <a:t>Antes de que llegue el bebé, hable de los tipos de apoyo que puede necesitar con su pareja o con las personas con las que vive</a:t>
            </a:r>
            <a:endParaRPr lang="en-US" sz="2800" dirty="0"/>
          </a:p>
          <a:p>
            <a:pPr marL="796925" lvl="1" indent="-515938">
              <a:buFont typeface="Wingdings" panose="05000000000000000000" pitchFamily="2" charset="2"/>
              <a:buChar char="ü"/>
            </a:pPr>
            <a:endParaRPr lang="en-US" sz="3200" dirty="0"/>
          </a:p>
        </p:txBody>
      </p:sp>
      <p:sp>
        <p:nvSpPr>
          <p:cNvPr id="8"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57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s-419" dirty="0" smtClean="0"/>
              <a:t>Cuidando su salud mental</a:t>
            </a:r>
            <a:endParaRPr lang="es-419" dirty="0"/>
          </a:p>
        </p:txBody>
      </p:sp>
      <p:sp>
        <p:nvSpPr>
          <p:cNvPr id="5" name="Content Placeholder 4">
            <a:extLst>
              <a:ext uri="{FF2B5EF4-FFF2-40B4-BE49-F238E27FC236}">
                <a16:creationId xmlns:a16="http://schemas.microsoft.com/office/drawing/2014/main" id="{C81ED658-9FE5-403E-8182-5CDF26E506DF}"/>
              </a:ext>
            </a:extLst>
          </p:cNvPr>
          <p:cNvSpPr>
            <a:spLocks noGrp="1"/>
          </p:cNvSpPr>
          <p:nvPr>
            <p:ph idx="1"/>
          </p:nvPr>
        </p:nvSpPr>
        <p:spPr>
          <a:xfrm>
            <a:off x="838198" y="1478604"/>
            <a:ext cx="10995213" cy="593109"/>
          </a:xfrm>
        </p:spPr>
        <p:txBody>
          <a:bodyPr>
            <a:normAutofit fontScale="92500"/>
          </a:bodyPr>
          <a:lstStyle/>
          <a:p>
            <a:pPr marL="0" indent="0">
              <a:buNone/>
            </a:pPr>
            <a:r>
              <a:rPr lang="es-419" sz="3200" b="1" dirty="0" smtClean="0">
                <a:solidFill>
                  <a:schemeClr val="tx2">
                    <a:lumMod val="60000"/>
                    <a:lumOff val="40000"/>
                  </a:schemeClr>
                </a:solidFill>
              </a:rPr>
              <a:t>Es normal desarrollar depresión o ansiedad durante el embarazo</a:t>
            </a:r>
          </a:p>
          <a:p>
            <a:pPr marL="0" indent="0">
              <a:buNone/>
            </a:pPr>
            <a:endParaRPr lang="en-US" sz="3200" dirty="0"/>
          </a:p>
        </p:txBody>
      </p:sp>
      <p:graphicFrame>
        <p:nvGraphicFramePr>
          <p:cNvPr id="2" name="Diagram 1">
            <a:extLst>
              <a:ext uri="{FF2B5EF4-FFF2-40B4-BE49-F238E27FC236}">
                <a16:creationId xmlns:a16="http://schemas.microsoft.com/office/drawing/2014/main" id="{129B6216-644F-463D-837E-EB5DD15B81DB}"/>
              </a:ext>
            </a:extLst>
          </p:cNvPr>
          <p:cNvGraphicFramePr/>
          <p:nvPr>
            <p:extLst>
              <p:ext uri="{D42A27DB-BD31-4B8C-83A1-F6EECF244321}">
                <p14:modId xmlns:p14="http://schemas.microsoft.com/office/powerpoint/2010/main" val="3980646497"/>
              </p:ext>
            </p:extLst>
          </p:nvPr>
        </p:nvGraphicFramePr>
        <p:xfrm>
          <a:off x="756617" y="2071713"/>
          <a:ext cx="11158374" cy="3307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07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s-419" dirty="0" smtClean="0"/>
              <a:t>Recursos de apoyo</a:t>
            </a:r>
            <a:endParaRPr lang="es-419" dirty="0"/>
          </a:p>
        </p:txBody>
      </p:sp>
      <p:graphicFrame>
        <p:nvGraphicFramePr>
          <p:cNvPr id="3" name="Table 6">
            <a:extLst>
              <a:ext uri="{FF2B5EF4-FFF2-40B4-BE49-F238E27FC236}">
                <a16:creationId xmlns:a16="http://schemas.microsoft.com/office/drawing/2014/main" id="{B6B8A751-9FA6-4378-B4C1-992A6516F0D4}"/>
              </a:ext>
            </a:extLst>
          </p:cNvPr>
          <p:cNvGraphicFramePr>
            <a:graphicFrameLocks noGrp="1"/>
          </p:cNvGraphicFramePr>
          <p:nvPr>
            <p:extLst>
              <p:ext uri="{D42A27DB-BD31-4B8C-83A1-F6EECF244321}">
                <p14:modId xmlns:p14="http://schemas.microsoft.com/office/powerpoint/2010/main" val="3369302959"/>
              </p:ext>
            </p:extLst>
          </p:nvPr>
        </p:nvGraphicFramePr>
        <p:xfrm>
          <a:off x="419100" y="1553259"/>
          <a:ext cx="11468099" cy="4015886"/>
        </p:xfrm>
        <a:graphic>
          <a:graphicData uri="http://schemas.openxmlformats.org/drawingml/2006/table">
            <a:tbl>
              <a:tblPr firstRow="1" bandRow="1">
                <a:tableStyleId>{D27102A9-8310-4765-A935-A1911B00CA55}</a:tableStyleId>
              </a:tblPr>
              <a:tblGrid>
                <a:gridCol w="8195163">
                  <a:extLst>
                    <a:ext uri="{9D8B030D-6E8A-4147-A177-3AD203B41FA5}">
                      <a16:colId xmlns:a16="http://schemas.microsoft.com/office/drawing/2014/main" val="689444012"/>
                    </a:ext>
                  </a:extLst>
                </a:gridCol>
                <a:gridCol w="3272936">
                  <a:extLst>
                    <a:ext uri="{9D8B030D-6E8A-4147-A177-3AD203B41FA5}">
                      <a16:colId xmlns:a16="http://schemas.microsoft.com/office/drawing/2014/main" val="239669237"/>
                    </a:ext>
                  </a:extLst>
                </a:gridCol>
              </a:tblGrid>
              <a:tr h="83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3000" b="1" noProof="0" dirty="0" err="1" smtClean="0"/>
                        <a:t>IE</a:t>
                      </a:r>
                      <a:r>
                        <a:rPr lang="es-419" sz="3000" b="1" noProof="0" dirty="0" smtClean="0"/>
                        <a:t> Maternal Mental </a:t>
                      </a:r>
                      <a:r>
                        <a:rPr lang="es-419" sz="3000" b="1" noProof="0" dirty="0" err="1" smtClean="0"/>
                        <a:t>Health</a:t>
                      </a:r>
                      <a:r>
                        <a:rPr lang="es-419" sz="3000" b="1" noProof="0" dirty="0" smtClean="0"/>
                        <a:t> </a:t>
                      </a:r>
                      <a:r>
                        <a:rPr lang="es-419" sz="3000" b="1" noProof="0" dirty="0" err="1" smtClean="0"/>
                        <a:t>Collaborative</a:t>
                      </a:r>
                      <a:r>
                        <a:rPr lang="es-419" sz="3000" b="1" noProof="0" dirty="0" smtClean="0"/>
                        <a:t> </a:t>
                      </a:r>
                      <a:endParaRPr lang="es-419" sz="3000" b="1" noProof="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951-683-5193</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18712"/>
                  </a:ext>
                </a:extLst>
              </a:tr>
              <a:tr h="716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3000" b="1" noProof="0" dirty="0" smtClean="0"/>
                        <a:t>Salud para Niños de Color</a:t>
                      </a:r>
                      <a:endParaRPr lang="es-419" sz="3000" b="1" noProof="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909-387-6478</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08448215"/>
                  </a:ext>
                </a:extLst>
              </a:tr>
              <a:tr h="820482">
                <a:tc>
                  <a:txBody>
                    <a:bodyPr/>
                    <a:lstStyle/>
                    <a:p>
                      <a:r>
                        <a:rPr lang="es-419" sz="3000" b="1" noProof="0" dirty="0" err="1" smtClean="0"/>
                        <a:t>Inland</a:t>
                      </a:r>
                      <a:r>
                        <a:rPr lang="es-419" sz="3000" b="1" noProof="0" dirty="0" smtClean="0"/>
                        <a:t> </a:t>
                      </a:r>
                      <a:r>
                        <a:rPr lang="es-419" sz="3000" b="1" noProof="0" dirty="0" err="1" smtClean="0"/>
                        <a:t>Empire</a:t>
                      </a:r>
                      <a:r>
                        <a:rPr lang="es-419" sz="3000" b="1" noProof="0" dirty="0" smtClean="0"/>
                        <a:t> </a:t>
                      </a:r>
                      <a:r>
                        <a:rPr lang="es-419" sz="3000" b="1" noProof="0" dirty="0" err="1" smtClean="0"/>
                        <a:t>Health</a:t>
                      </a:r>
                      <a:r>
                        <a:rPr lang="es-419" sz="3000" b="1" noProof="0" dirty="0" smtClean="0"/>
                        <a:t> Plan (</a:t>
                      </a:r>
                      <a:r>
                        <a:rPr lang="es-419" sz="3000" b="1" noProof="0" dirty="0" err="1" smtClean="0"/>
                        <a:t>IEHP</a:t>
                      </a:r>
                      <a:r>
                        <a:rPr lang="es-419" sz="3000" b="1" noProof="0" dirty="0" smtClean="0"/>
                        <a:t>)</a:t>
                      </a:r>
                      <a:endParaRPr lang="es-419" sz="3000" b="1" noProof="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1-800-440-4347</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6179915"/>
                  </a:ext>
                </a:extLst>
              </a:tr>
              <a:tr h="820482">
                <a:tc>
                  <a:txBody>
                    <a:bodyPr/>
                    <a:lstStyle/>
                    <a:p>
                      <a:r>
                        <a:rPr lang="es-419" sz="3000" b="1" noProof="0" dirty="0" smtClean="0"/>
                        <a:t>Línea directa de prevención del suicidio</a:t>
                      </a:r>
                      <a:endParaRPr lang="es-419" sz="3000" b="1" noProof="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1-800-273-TALK </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3963672"/>
                  </a:ext>
                </a:extLst>
              </a:tr>
              <a:tr h="820482">
                <a:tc>
                  <a:txBody>
                    <a:bodyPr/>
                    <a:lstStyle/>
                    <a:p>
                      <a:r>
                        <a:rPr lang="es-ES" sz="3000" b="1" dirty="0"/>
                        <a:t>Línea de ayuda internacional de apoyo posparto</a:t>
                      </a:r>
                      <a:endParaRPr lang="en-US" sz="3000" b="1"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1-800-944-4773</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1672104"/>
                  </a:ext>
                </a:extLst>
              </a:tr>
            </a:tbl>
          </a:graphicData>
        </a:graphic>
      </p:graphicFrame>
      <p:sp>
        <p:nvSpPr>
          <p:cNvPr id="5" name="Cuadro de texto 6"/>
          <p:cNvSpPr txBox="1"/>
          <p:nvPr/>
        </p:nvSpPr>
        <p:spPr>
          <a:xfrm>
            <a:off x="1596650" y="5868643"/>
            <a:ext cx="2908663" cy="612990"/>
          </a:xfrm>
          <a:prstGeom prst="rect">
            <a:avLst/>
          </a:prstGeom>
          <a:solidFill>
            <a:srgbClr val="D8B5C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29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419" dirty="0" smtClean="0"/>
              <a:t>Charlemos…</a:t>
            </a:r>
            <a:endParaRPr lang="es-419" dirty="0"/>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1616559"/>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000" dirty="0" smtClean="0">
                <a:solidFill>
                  <a:schemeClr val="tx1"/>
                </a:solidFill>
              </a:rPr>
              <a:t>Salud mental durante el embarazo</a:t>
            </a:r>
            <a:endParaRPr lang="es-419" sz="8000" dirty="0">
              <a:solidFill>
                <a:schemeClr val="tx1"/>
              </a:solidFill>
            </a:endParaRPr>
          </a:p>
        </p:txBody>
      </p:sp>
      <p:sp>
        <p:nvSpPr>
          <p:cNvPr id="5" name="Cuadro de texto 6"/>
          <p:cNvSpPr txBox="1"/>
          <p:nvPr/>
        </p:nvSpPr>
        <p:spPr>
          <a:xfrm>
            <a:off x="1617073" y="5921160"/>
            <a:ext cx="2908663" cy="612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Maternal </a:t>
            </a:r>
            <a:r>
              <a:rPr lang="es-419"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Network del </a:t>
            </a:r>
            <a:r>
              <a:rPr lang="es-419"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Condado </a:t>
            </a: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EB1A3-CFB7-4BCF-91F2-9C0587EEC5A9}">
  <ds:schemaRefs>
    <ds:schemaRef ds:uri="http://purl.org/dc/dcmitype/"/>
    <ds:schemaRef ds:uri="887d5c03-7ef8-44a5-84bc-0b2768140d17"/>
    <ds:schemaRef ds:uri="http://purl.org/dc/terms/"/>
    <ds:schemaRef ds:uri="http://www.w3.org/XML/1998/namespace"/>
    <ds:schemaRef ds:uri="dda31852-0824-4e9a-b702-9c57543736b3"/>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2C04A92-8ED2-4F35-8114-08EF18AB4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2D6F66-3E02-4C18-8D6C-C9343BB74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MHN</Template>
  <TotalTime>802</TotalTime>
  <Words>2375</Words>
  <Application>Microsoft Office PowerPoint</Application>
  <PresentationFormat>Panorámica</PresentationFormat>
  <Paragraphs>154</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Helvetica Neue</vt:lpstr>
      <vt:lpstr>Arial</vt:lpstr>
      <vt:lpstr>Calibri</vt:lpstr>
      <vt:lpstr>Franklin Gothic Demi</vt:lpstr>
      <vt:lpstr>Palatino Linotype</vt:lpstr>
      <vt:lpstr>Times New Roman</vt:lpstr>
      <vt:lpstr>Wingdings</vt:lpstr>
      <vt:lpstr>MHN</vt:lpstr>
      <vt:lpstr>Cuidando su salud mental durante el embarazo</vt:lpstr>
      <vt:lpstr>Bienvenido</vt:lpstr>
      <vt:lpstr>Al final de este tiempo juntos, usted aprenderá sobre…</vt:lpstr>
      <vt:lpstr>3 cosas que debe saber</vt:lpstr>
      <vt:lpstr>Encontrar el proveedor adecuado</vt:lpstr>
      <vt:lpstr>Identificar su sistema de apoyo</vt:lpstr>
      <vt:lpstr>Cuidando su salud mental</vt:lpstr>
      <vt:lpstr>Recursos de apoyo</vt:lpstr>
      <vt:lpstr>Charlemos…</vt:lpstr>
      <vt:lpstr>Pensar – Emparejar - Compartir</vt:lpstr>
      <vt:lpstr>Discusión en grupo</vt:lpstr>
      <vt:lpstr>Reflexión personal</vt:lpstr>
      <vt:lpstr>¿Alguna pregunta?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Translated by The Spanish Group LLC: A Document Translation Service https://www.thespanishgroup.org</dc:creator>
  <cp:lastModifiedBy>Maria Benitez</cp:lastModifiedBy>
  <cp:revision>17</cp:revision>
  <dcterms:created xsi:type="dcterms:W3CDTF">2021-03-25T16:45:16Z</dcterms:created>
  <dcterms:modified xsi:type="dcterms:W3CDTF">2022-04-29T22:20:10Z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