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handoutMasterIdLst>
    <p:handoutMasterId r:id="rId20"/>
  </p:handoutMasterIdLst>
  <p:sldIdLst>
    <p:sldId id="256" r:id="rId5"/>
    <p:sldId id="257" r:id="rId6"/>
    <p:sldId id="258" r:id="rId7"/>
    <p:sldId id="260" r:id="rId8"/>
    <p:sldId id="273" r:id="rId9"/>
    <p:sldId id="274" r:id="rId10"/>
    <p:sldId id="266" r:id="rId11"/>
    <p:sldId id="267" r:id="rId12"/>
    <p:sldId id="268" r:id="rId13"/>
    <p:sldId id="269" r:id="rId14"/>
    <p:sldId id="270" r:id="rId15"/>
    <p:sldId id="271" r:id="rId16"/>
    <p:sldId id="27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5C7"/>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2A5E9-D7C2-4849-B378-48A076B20C6E}" v="1" dt="2022-05-25T19:56:18.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63455" autoAdjust="0"/>
  </p:normalViewPr>
  <p:slideViewPr>
    <p:cSldViewPr snapToGrid="0">
      <p:cViewPr varScale="1">
        <p:scale>
          <a:sx n="72" d="100"/>
          <a:sy n="72" d="100"/>
        </p:scale>
        <p:origin x="1788"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3733-D8DB-4F40-966C-16F1E7CB27A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636F9834-CC31-476B-893B-DEF648DA710C}">
      <dgm:prSet phldrT="[Text]"/>
      <dgm:spPr/>
      <dgm:t>
        <a:bodyPr/>
        <a:lstStyle/>
        <a:p>
          <a:pPr>
            <a:buFont typeface="+mj-lt"/>
            <a:buAutoNum type="arabicPeriod"/>
          </a:pPr>
          <a:r>
            <a:rPr lang="en-US" dirty="0"/>
            <a:t>Changes in breasts usually take 2 or 3 days after baby is born</a:t>
          </a:r>
        </a:p>
      </dgm:t>
    </dgm:pt>
    <dgm:pt modelId="{E7649041-C9B3-423D-B873-0C96D3A1BF29}" type="parTrans" cxnId="{B76DE59E-69B4-4A13-A563-9AB03006259C}">
      <dgm:prSet/>
      <dgm:spPr/>
      <dgm:t>
        <a:bodyPr/>
        <a:lstStyle/>
        <a:p>
          <a:endParaRPr lang="en-US"/>
        </a:p>
      </dgm:t>
    </dgm:pt>
    <dgm:pt modelId="{BBD5CA11-E36F-4D8B-B118-FB78ACA92979}" type="sibTrans" cxnId="{B76DE59E-69B4-4A13-A563-9AB03006259C}">
      <dgm:prSet/>
      <dgm:spPr/>
      <dgm:t>
        <a:bodyPr/>
        <a:lstStyle/>
        <a:p>
          <a:endParaRPr lang="en-US"/>
        </a:p>
      </dgm:t>
    </dgm:pt>
    <dgm:pt modelId="{8D0F5CD2-5634-4EEC-959B-BED1A5B54192}">
      <dgm:prSet/>
      <dgm:spPr/>
      <dgm:t>
        <a:bodyPr/>
        <a:lstStyle/>
        <a:p>
          <a:r>
            <a:rPr lang="en-US"/>
            <a:t>Breastfeeding takes practice, both for baby and parent</a:t>
          </a:r>
          <a:endParaRPr lang="en-US" dirty="0"/>
        </a:p>
      </dgm:t>
    </dgm:pt>
    <dgm:pt modelId="{20573145-17E4-4FBA-8035-3B9B46BFD1B8}" type="parTrans" cxnId="{FA3FD8DC-B8ED-4C26-83B7-1F614DE61B12}">
      <dgm:prSet/>
      <dgm:spPr/>
      <dgm:t>
        <a:bodyPr/>
        <a:lstStyle/>
        <a:p>
          <a:endParaRPr lang="en-US"/>
        </a:p>
      </dgm:t>
    </dgm:pt>
    <dgm:pt modelId="{9423CDEE-C150-4CEB-933F-980AB6E2F163}" type="sibTrans" cxnId="{FA3FD8DC-B8ED-4C26-83B7-1F614DE61B12}">
      <dgm:prSet/>
      <dgm:spPr/>
      <dgm:t>
        <a:bodyPr/>
        <a:lstStyle/>
        <a:p>
          <a:endParaRPr lang="en-US"/>
        </a:p>
      </dgm:t>
    </dgm:pt>
    <dgm:pt modelId="{0031176B-4CFE-4545-B7B0-3F5448F9CA06}">
      <dgm:prSet/>
      <dgm:spPr/>
      <dgm:t>
        <a:bodyPr/>
        <a:lstStyle/>
        <a:p>
          <a:r>
            <a:rPr lang="en-US"/>
            <a:t>Babies often cry </a:t>
          </a:r>
          <a:r>
            <a:rPr lang="en-US" i="1"/>
            <a:t>more</a:t>
          </a:r>
          <a:r>
            <a:rPr lang="en-US"/>
            <a:t> on their second day of life</a:t>
          </a:r>
          <a:endParaRPr lang="en-US" dirty="0"/>
        </a:p>
      </dgm:t>
    </dgm:pt>
    <dgm:pt modelId="{CA4BE4A9-B015-41BB-886F-D56B6295D535}" type="parTrans" cxnId="{FDB8517F-5EA5-4ED5-AFBA-20893202D7A9}">
      <dgm:prSet/>
      <dgm:spPr/>
      <dgm:t>
        <a:bodyPr/>
        <a:lstStyle/>
        <a:p>
          <a:endParaRPr lang="en-US"/>
        </a:p>
      </dgm:t>
    </dgm:pt>
    <dgm:pt modelId="{A44FBCDA-3F45-4917-98AA-1CF952E60CC0}" type="sibTrans" cxnId="{FDB8517F-5EA5-4ED5-AFBA-20893202D7A9}">
      <dgm:prSet/>
      <dgm:spPr/>
      <dgm:t>
        <a:bodyPr/>
        <a:lstStyle/>
        <a:p>
          <a:endParaRPr lang="en-US"/>
        </a:p>
      </dgm:t>
    </dgm:pt>
    <dgm:pt modelId="{9E76EA30-BE0C-4197-B231-9326F0BD7796}" type="pres">
      <dgm:prSet presAssocID="{0C573733-D8DB-4F40-966C-16F1E7CB27A3}" presName="Name0" presStyleCnt="0">
        <dgm:presLayoutVars>
          <dgm:chMax val="7"/>
          <dgm:chPref val="7"/>
          <dgm:dir/>
        </dgm:presLayoutVars>
      </dgm:prSet>
      <dgm:spPr/>
    </dgm:pt>
    <dgm:pt modelId="{0B99F588-1F8B-4456-82AB-476AEC42EE27}" type="pres">
      <dgm:prSet presAssocID="{0C573733-D8DB-4F40-966C-16F1E7CB27A3}" presName="Name1" presStyleCnt="0"/>
      <dgm:spPr/>
    </dgm:pt>
    <dgm:pt modelId="{B0B3FC29-85CE-408A-A0B5-FC7B27067473}" type="pres">
      <dgm:prSet presAssocID="{0C573733-D8DB-4F40-966C-16F1E7CB27A3}" presName="cycle" presStyleCnt="0"/>
      <dgm:spPr/>
    </dgm:pt>
    <dgm:pt modelId="{3EFA6412-6DC0-473F-B2C9-B417A43E43C2}" type="pres">
      <dgm:prSet presAssocID="{0C573733-D8DB-4F40-966C-16F1E7CB27A3}" presName="srcNode" presStyleLbl="node1" presStyleIdx="0" presStyleCnt="3"/>
      <dgm:spPr/>
    </dgm:pt>
    <dgm:pt modelId="{43F3F745-79BF-475D-A39B-6F9EB7F12609}" type="pres">
      <dgm:prSet presAssocID="{0C573733-D8DB-4F40-966C-16F1E7CB27A3}" presName="conn" presStyleLbl="parChTrans1D2" presStyleIdx="0" presStyleCnt="1"/>
      <dgm:spPr/>
    </dgm:pt>
    <dgm:pt modelId="{940E7F56-56FE-4AF8-8FD8-C56D20566E2F}" type="pres">
      <dgm:prSet presAssocID="{0C573733-D8DB-4F40-966C-16F1E7CB27A3}" presName="extraNode" presStyleLbl="node1" presStyleIdx="0" presStyleCnt="3"/>
      <dgm:spPr/>
    </dgm:pt>
    <dgm:pt modelId="{D4A2CE7F-CC7E-4E4B-82E4-6AE4B8A04159}" type="pres">
      <dgm:prSet presAssocID="{0C573733-D8DB-4F40-966C-16F1E7CB27A3}" presName="dstNode" presStyleLbl="node1" presStyleIdx="0" presStyleCnt="3"/>
      <dgm:spPr/>
    </dgm:pt>
    <dgm:pt modelId="{74AC1260-1A60-4782-8D45-E12A48CACF0D}" type="pres">
      <dgm:prSet presAssocID="{636F9834-CC31-476B-893B-DEF648DA710C}" presName="text_1" presStyleLbl="node1" presStyleIdx="0" presStyleCnt="3">
        <dgm:presLayoutVars>
          <dgm:bulletEnabled val="1"/>
        </dgm:presLayoutVars>
      </dgm:prSet>
      <dgm:spPr/>
    </dgm:pt>
    <dgm:pt modelId="{D85F8965-EF0C-468E-8CE2-9937013AACFC}" type="pres">
      <dgm:prSet presAssocID="{636F9834-CC31-476B-893B-DEF648DA710C}" presName="accent_1" presStyleCnt="0"/>
      <dgm:spPr/>
    </dgm:pt>
    <dgm:pt modelId="{6BA42EAA-3731-46CA-BA19-2F5192C13C44}" type="pres">
      <dgm:prSet presAssocID="{636F9834-CC31-476B-893B-DEF648DA710C}" presName="accentRepeatNode" presStyleLbl="solidFgAcc1" presStyleIdx="0" presStyleCnt="3"/>
      <dgm:spPr>
        <a:solidFill>
          <a:schemeClr val="tx2">
            <a:lumMod val="40000"/>
            <a:lumOff val="60000"/>
          </a:schemeClr>
        </a:solidFill>
      </dgm:spPr>
    </dgm:pt>
    <dgm:pt modelId="{F1DEFD92-A0F3-4006-B819-B9F002762065}" type="pres">
      <dgm:prSet presAssocID="{8D0F5CD2-5634-4EEC-959B-BED1A5B54192}" presName="text_2" presStyleLbl="node1" presStyleIdx="1" presStyleCnt="3">
        <dgm:presLayoutVars>
          <dgm:bulletEnabled val="1"/>
        </dgm:presLayoutVars>
      </dgm:prSet>
      <dgm:spPr/>
    </dgm:pt>
    <dgm:pt modelId="{C2683367-E6F4-406B-94F3-A24C971EEFBF}" type="pres">
      <dgm:prSet presAssocID="{8D0F5CD2-5634-4EEC-959B-BED1A5B54192}" presName="accent_2" presStyleCnt="0"/>
      <dgm:spPr/>
    </dgm:pt>
    <dgm:pt modelId="{7819C0C0-590B-4394-B1B0-C9A48F527A40}" type="pres">
      <dgm:prSet presAssocID="{8D0F5CD2-5634-4EEC-959B-BED1A5B54192}" presName="accentRepeatNode" presStyleLbl="solidFgAcc1" presStyleIdx="1" presStyleCnt="3"/>
      <dgm:spPr>
        <a:solidFill>
          <a:schemeClr val="tx2">
            <a:lumMod val="40000"/>
            <a:lumOff val="60000"/>
          </a:schemeClr>
        </a:solidFill>
      </dgm:spPr>
    </dgm:pt>
    <dgm:pt modelId="{14D9FE03-D9A1-40D1-92A9-0EB275C4E33F}" type="pres">
      <dgm:prSet presAssocID="{0031176B-4CFE-4545-B7B0-3F5448F9CA06}" presName="text_3" presStyleLbl="node1" presStyleIdx="2" presStyleCnt="3">
        <dgm:presLayoutVars>
          <dgm:bulletEnabled val="1"/>
        </dgm:presLayoutVars>
      </dgm:prSet>
      <dgm:spPr/>
    </dgm:pt>
    <dgm:pt modelId="{F5E68CBC-13E6-4099-927D-51CCE98FE21D}" type="pres">
      <dgm:prSet presAssocID="{0031176B-4CFE-4545-B7B0-3F5448F9CA06}" presName="accent_3" presStyleCnt="0"/>
      <dgm:spPr/>
    </dgm:pt>
    <dgm:pt modelId="{F863DD37-7552-4975-B67F-273F887B3107}" type="pres">
      <dgm:prSet presAssocID="{0031176B-4CFE-4545-B7B0-3F5448F9CA06}" presName="accentRepeatNode" presStyleLbl="solidFgAcc1" presStyleIdx="2" presStyleCnt="3"/>
      <dgm:spPr>
        <a:solidFill>
          <a:schemeClr val="tx2">
            <a:lumMod val="40000"/>
            <a:lumOff val="60000"/>
          </a:schemeClr>
        </a:solidFill>
      </dgm:spPr>
    </dgm:pt>
  </dgm:ptLst>
  <dgm:cxnLst>
    <dgm:cxn modelId="{F8874430-F788-43DB-8091-3526ECB40E5A}" type="presOf" srcId="{0C573733-D8DB-4F40-966C-16F1E7CB27A3}" destId="{9E76EA30-BE0C-4197-B231-9326F0BD7796}" srcOrd="0" destOrd="0" presId="urn:microsoft.com/office/officeart/2008/layout/VerticalCurvedList"/>
    <dgm:cxn modelId="{FDB8517F-5EA5-4ED5-AFBA-20893202D7A9}" srcId="{0C573733-D8DB-4F40-966C-16F1E7CB27A3}" destId="{0031176B-4CFE-4545-B7B0-3F5448F9CA06}" srcOrd="2" destOrd="0" parTransId="{CA4BE4A9-B015-41BB-886F-D56B6295D535}" sibTransId="{A44FBCDA-3F45-4917-98AA-1CF952E60CC0}"/>
    <dgm:cxn modelId="{2A93FA8A-DA37-4700-B349-D56B080204BA}" type="presOf" srcId="{0031176B-4CFE-4545-B7B0-3F5448F9CA06}" destId="{14D9FE03-D9A1-40D1-92A9-0EB275C4E33F}" srcOrd="0" destOrd="0" presId="urn:microsoft.com/office/officeart/2008/layout/VerticalCurvedList"/>
    <dgm:cxn modelId="{686B7298-DE4F-4B2D-B8F5-EF4E1785B30F}" type="presOf" srcId="{BBD5CA11-E36F-4D8B-B118-FB78ACA92979}" destId="{43F3F745-79BF-475D-A39B-6F9EB7F12609}" srcOrd="0" destOrd="0" presId="urn:microsoft.com/office/officeart/2008/layout/VerticalCurvedList"/>
    <dgm:cxn modelId="{B76DE59E-69B4-4A13-A563-9AB03006259C}" srcId="{0C573733-D8DB-4F40-966C-16F1E7CB27A3}" destId="{636F9834-CC31-476B-893B-DEF648DA710C}" srcOrd="0" destOrd="0" parTransId="{E7649041-C9B3-423D-B873-0C96D3A1BF29}" sibTransId="{BBD5CA11-E36F-4D8B-B118-FB78ACA92979}"/>
    <dgm:cxn modelId="{052994B2-5352-48C1-AC3B-6587EB94B2FF}" type="presOf" srcId="{636F9834-CC31-476B-893B-DEF648DA710C}" destId="{74AC1260-1A60-4782-8D45-E12A48CACF0D}" srcOrd="0" destOrd="0" presId="urn:microsoft.com/office/officeart/2008/layout/VerticalCurvedList"/>
    <dgm:cxn modelId="{9224A2BB-73C6-4E66-AAC4-0FB6050977F5}" type="presOf" srcId="{8D0F5CD2-5634-4EEC-959B-BED1A5B54192}" destId="{F1DEFD92-A0F3-4006-B819-B9F002762065}" srcOrd="0" destOrd="0" presId="urn:microsoft.com/office/officeart/2008/layout/VerticalCurvedList"/>
    <dgm:cxn modelId="{FA3FD8DC-B8ED-4C26-83B7-1F614DE61B12}" srcId="{0C573733-D8DB-4F40-966C-16F1E7CB27A3}" destId="{8D0F5CD2-5634-4EEC-959B-BED1A5B54192}" srcOrd="1" destOrd="0" parTransId="{20573145-17E4-4FBA-8035-3B9B46BFD1B8}" sibTransId="{9423CDEE-C150-4CEB-933F-980AB6E2F163}"/>
    <dgm:cxn modelId="{D74BAEAB-D1C7-4EB5-8D06-E31A728B643C}" type="presParOf" srcId="{9E76EA30-BE0C-4197-B231-9326F0BD7796}" destId="{0B99F588-1F8B-4456-82AB-476AEC42EE27}" srcOrd="0" destOrd="0" presId="urn:microsoft.com/office/officeart/2008/layout/VerticalCurvedList"/>
    <dgm:cxn modelId="{49F1986A-7C12-4F8E-AA52-ED37AC123129}" type="presParOf" srcId="{0B99F588-1F8B-4456-82AB-476AEC42EE27}" destId="{B0B3FC29-85CE-408A-A0B5-FC7B27067473}" srcOrd="0" destOrd="0" presId="urn:microsoft.com/office/officeart/2008/layout/VerticalCurvedList"/>
    <dgm:cxn modelId="{88DBD29B-17B2-4849-8CC8-E57EE0CFEEE5}" type="presParOf" srcId="{B0B3FC29-85CE-408A-A0B5-FC7B27067473}" destId="{3EFA6412-6DC0-473F-B2C9-B417A43E43C2}" srcOrd="0" destOrd="0" presId="urn:microsoft.com/office/officeart/2008/layout/VerticalCurvedList"/>
    <dgm:cxn modelId="{C44493C2-41D9-46B7-A49B-DE6F57CFF46A}" type="presParOf" srcId="{B0B3FC29-85CE-408A-A0B5-FC7B27067473}" destId="{43F3F745-79BF-475D-A39B-6F9EB7F12609}" srcOrd="1" destOrd="0" presId="urn:microsoft.com/office/officeart/2008/layout/VerticalCurvedList"/>
    <dgm:cxn modelId="{4167FA5C-5272-4463-9DA9-766AE7D11C52}" type="presParOf" srcId="{B0B3FC29-85CE-408A-A0B5-FC7B27067473}" destId="{940E7F56-56FE-4AF8-8FD8-C56D20566E2F}" srcOrd="2" destOrd="0" presId="urn:microsoft.com/office/officeart/2008/layout/VerticalCurvedList"/>
    <dgm:cxn modelId="{44B83F92-9E95-4491-947F-3ECC27FD72FB}" type="presParOf" srcId="{B0B3FC29-85CE-408A-A0B5-FC7B27067473}" destId="{D4A2CE7F-CC7E-4E4B-82E4-6AE4B8A04159}" srcOrd="3" destOrd="0" presId="urn:microsoft.com/office/officeart/2008/layout/VerticalCurvedList"/>
    <dgm:cxn modelId="{B1F657AD-8839-4944-933A-352170CF5D52}" type="presParOf" srcId="{0B99F588-1F8B-4456-82AB-476AEC42EE27}" destId="{74AC1260-1A60-4782-8D45-E12A48CACF0D}" srcOrd="1" destOrd="0" presId="urn:microsoft.com/office/officeart/2008/layout/VerticalCurvedList"/>
    <dgm:cxn modelId="{E1C5DE01-86F7-49AE-9CA5-EC7DAFA7E2E8}" type="presParOf" srcId="{0B99F588-1F8B-4456-82AB-476AEC42EE27}" destId="{D85F8965-EF0C-468E-8CE2-9937013AACFC}" srcOrd="2" destOrd="0" presId="urn:microsoft.com/office/officeart/2008/layout/VerticalCurvedList"/>
    <dgm:cxn modelId="{6C086263-6F70-45B9-90D6-ACF656DDEE73}" type="presParOf" srcId="{D85F8965-EF0C-468E-8CE2-9937013AACFC}" destId="{6BA42EAA-3731-46CA-BA19-2F5192C13C44}" srcOrd="0" destOrd="0" presId="urn:microsoft.com/office/officeart/2008/layout/VerticalCurvedList"/>
    <dgm:cxn modelId="{C066909F-C3E0-4E70-8B63-88277614448C}" type="presParOf" srcId="{0B99F588-1F8B-4456-82AB-476AEC42EE27}" destId="{F1DEFD92-A0F3-4006-B819-B9F002762065}" srcOrd="3" destOrd="0" presId="urn:microsoft.com/office/officeart/2008/layout/VerticalCurvedList"/>
    <dgm:cxn modelId="{AAC4B035-5FDC-43A3-BD02-95B9151B66B8}" type="presParOf" srcId="{0B99F588-1F8B-4456-82AB-476AEC42EE27}" destId="{C2683367-E6F4-406B-94F3-A24C971EEFBF}" srcOrd="4" destOrd="0" presId="urn:microsoft.com/office/officeart/2008/layout/VerticalCurvedList"/>
    <dgm:cxn modelId="{D2CF9CB8-6FA8-4AF0-B82B-1B93365588AC}" type="presParOf" srcId="{C2683367-E6F4-406B-94F3-A24C971EEFBF}" destId="{7819C0C0-590B-4394-B1B0-C9A48F527A40}" srcOrd="0" destOrd="0" presId="urn:microsoft.com/office/officeart/2008/layout/VerticalCurvedList"/>
    <dgm:cxn modelId="{34195B00-F42E-4208-9138-7D1FA3F1F16B}" type="presParOf" srcId="{0B99F588-1F8B-4456-82AB-476AEC42EE27}" destId="{14D9FE03-D9A1-40D1-92A9-0EB275C4E33F}" srcOrd="5" destOrd="0" presId="urn:microsoft.com/office/officeart/2008/layout/VerticalCurvedList"/>
    <dgm:cxn modelId="{FD476228-3011-4EB8-9861-E1247DEE7356}" type="presParOf" srcId="{0B99F588-1F8B-4456-82AB-476AEC42EE27}" destId="{F5E68CBC-13E6-4099-927D-51CCE98FE21D}" srcOrd="6" destOrd="0" presId="urn:microsoft.com/office/officeart/2008/layout/VerticalCurvedList"/>
    <dgm:cxn modelId="{DEF91183-0E9F-49F7-94FA-E21D627D9B92}" type="presParOf" srcId="{F5E68CBC-13E6-4099-927D-51CCE98FE21D}" destId="{F863DD37-7552-4975-B67F-273F887B31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F745-79BF-475D-A39B-6F9EB7F12609}">
      <dsp:nvSpPr>
        <dsp:cNvPr id="0" name=""/>
        <dsp:cNvSpPr/>
      </dsp:nvSpPr>
      <dsp:spPr>
        <a:xfrm>
          <a:off x="-4005927" y="-614954"/>
          <a:ext cx="4773829" cy="4773829"/>
        </a:xfrm>
        <a:prstGeom prst="blockArc">
          <a:avLst>
            <a:gd name="adj1" fmla="val 18900000"/>
            <a:gd name="adj2" fmla="val 2700000"/>
            <a:gd name="adj3" fmla="val 4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C1260-1A60-4782-8D45-E12A48CACF0D}">
      <dsp:nvSpPr>
        <dsp:cNvPr id="0" name=""/>
        <dsp:cNvSpPr/>
      </dsp:nvSpPr>
      <dsp:spPr>
        <a:xfrm>
          <a:off x="493829" y="354392"/>
          <a:ext cx="10402181"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78740" rIns="78740" bIns="78740" numCol="1" spcCol="1270" anchor="ctr" anchorCtr="0">
          <a:noAutofit/>
        </a:bodyPr>
        <a:lstStyle/>
        <a:p>
          <a:pPr marL="0" lvl="0" indent="0" algn="l" defTabSz="1377950">
            <a:lnSpc>
              <a:spcPct val="90000"/>
            </a:lnSpc>
            <a:spcBef>
              <a:spcPct val="0"/>
            </a:spcBef>
            <a:spcAft>
              <a:spcPct val="35000"/>
            </a:spcAft>
            <a:buFont typeface="+mj-lt"/>
            <a:buNone/>
          </a:pPr>
          <a:r>
            <a:rPr lang="en-US" sz="3100" kern="1200" dirty="0"/>
            <a:t>Changes in breasts usually take 2 or 3 days after baby is born</a:t>
          </a:r>
        </a:p>
      </dsp:txBody>
      <dsp:txXfrm>
        <a:off x="493829" y="354392"/>
        <a:ext cx="10402181" cy="708784"/>
      </dsp:txXfrm>
    </dsp:sp>
    <dsp:sp modelId="{6BA42EAA-3731-46CA-BA19-2F5192C13C44}">
      <dsp:nvSpPr>
        <dsp:cNvPr id="0" name=""/>
        <dsp:cNvSpPr/>
      </dsp:nvSpPr>
      <dsp:spPr>
        <a:xfrm>
          <a:off x="50839" y="265794"/>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EFD92-A0F3-4006-B819-B9F002762065}">
      <dsp:nvSpPr>
        <dsp:cNvPr id="0" name=""/>
        <dsp:cNvSpPr/>
      </dsp:nvSpPr>
      <dsp:spPr>
        <a:xfrm>
          <a:off x="751472" y="1417568"/>
          <a:ext cx="10144538"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Breastfeeding takes practice, both for baby and parent</a:t>
          </a:r>
          <a:endParaRPr lang="en-US" sz="3100" kern="1200" dirty="0"/>
        </a:p>
      </dsp:txBody>
      <dsp:txXfrm>
        <a:off x="751472" y="1417568"/>
        <a:ext cx="10144538" cy="708784"/>
      </dsp:txXfrm>
    </dsp:sp>
    <dsp:sp modelId="{7819C0C0-590B-4394-B1B0-C9A48F527A40}">
      <dsp:nvSpPr>
        <dsp:cNvPr id="0" name=""/>
        <dsp:cNvSpPr/>
      </dsp:nvSpPr>
      <dsp:spPr>
        <a:xfrm>
          <a:off x="308482" y="1328970"/>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FE03-D9A1-40D1-92A9-0EB275C4E33F}">
      <dsp:nvSpPr>
        <dsp:cNvPr id="0" name=""/>
        <dsp:cNvSpPr/>
      </dsp:nvSpPr>
      <dsp:spPr>
        <a:xfrm>
          <a:off x="493829" y="2480744"/>
          <a:ext cx="10402181"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Babies often cry </a:t>
          </a:r>
          <a:r>
            <a:rPr lang="en-US" sz="3100" i="1" kern="1200"/>
            <a:t>more</a:t>
          </a:r>
          <a:r>
            <a:rPr lang="en-US" sz="3100" kern="1200"/>
            <a:t> on their second day of life</a:t>
          </a:r>
          <a:endParaRPr lang="en-US" sz="3100" kern="1200" dirty="0"/>
        </a:p>
      </dsp:txBody>
      <dsp:txXfrm>
        <a:off x="493829" y="2480744"/>
        <a:ext cx="10402181" cy="708784"/>
      </dsp:txXfrm>
    </dsp:sp>
    <dsp:sp modelId="{F863DD37-7552-4975-B67F-273F887B3107}">
      <dsp:nvSpPr>
        <dsp:cNvPr id="0" name=""/>
        <dsp:cNvSpPr/>
      </dsp:nvSpPr>
      <dsp:spPr>
        <a:xfrm>
          <a:off x="50839" y="2392146"/>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787325-AB81-1C55-FCFD-822340303B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A95C14-EEA6-5A23-3648-E935B4DCBC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18FDB-BA6A-436A-87B7-08A57A69AD08}" type="datetimeFigureOut">
              <a:rPr lang="en-US" smtClean="0"/>
              <a:t>6/8/2022</a:t>
            </a:fld>
            <a:endParaRPr lang="en-US"/>
          </a:p>
        </p:txBody>
      </p:sp>
      <p:sp>
        <p:nvSpPr>
          <p:cNvPr id="4" name="Footer Placeholder 3">
            <a:extLst>
              <a:ext uri="{FF2B5EF4-FFF2-40B4-BE49-F238E27FC236}">
                <a16:creationId xmlns:a16="http://schemas.microsoft.com/office/drawing/2014/main" id="{9FBED3C3-DBDF-81AE-DB3F-ABF200EF5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AD3452-853F-C6DB-BF39-22038B5F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905AF2-C132-4A60-B3F1-75191638E4D3}" type="slidenum">
              <a:rPr lang="en-US" smtClean="0"/>
              <a:t>‹#›</a:t>
            </a:fld>
            <a:endParaRPr lang="en-US"/>
          </a:p>
        </p:txBody>
      </p:sp>
    </p:spTree>
    <p:extLst>
      <p:ext uri="{BB962C8B-B14F-4D97-AF65-F5344CB8AC3E}">
        <p14:creationId xmlns:p14="http://schemas.microsoft.com/office/powerpoint/2010/main" val="1579106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We are gathered here today for a brief amount of time to discuss information about breastfeeding. Whether you or someone you know is preparing or currently breastfeeding, it becomes clear there is a lot of information surrounding this topic and can often be more challenging of a process than what is expected. As such, the Maternal Health Network of San Bernardino County worked together with Subject Matter Experts in San Bernardino County to discuss the three most important things families need to know about breastfeeding. This information was used to inform this presentation today. </a:t>
            </a:r>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22719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and take about one minute each to share what was the most important idea you learned during this presentation.</a:t>
            </a:r>
          </a:p>
          <a:p>
            <a:endParaRPr lang="en-US" dirty="0"/>
          </a:p>
          <a:p>
            <a:r>
              <a:rPr lang="en-US" dirty="0"/>
              <a:t>You may consider leaning on your personal experience with breastfeeding and what barriers you face(d), or what resources you would like to know more about.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come back together as a group and chat briefly about what you learned today.  Was there anything you learned that was a surprise?</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least one person (could be a family member, a friend, or one of the resources we discussed earlier) that you would reach out to if you needed help with breastfeeding.</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love to hear from you now. We have about 5 minutes for questions. Please feel free to pose your question to the group and I will do my best to respond or refer you to someone who can answer your question.  </a:t>
            </a:r>
          </a:p>
          <a:p>
            <a:endParaRPr lang="en-US" dirty="0"/>
          </a:p>
          <a:p>
            <a:r>
              <a:rPr lang="en-US" dirty="0"/>
              <a:t>-</a:t>
            </a:r>
            <a:r>
              <a:rPr lang="en-US" b="1" dirty="0"/>
              <a:t>IF YOU CANNOT ANSWER A QUESTION FROM A 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don’t have enough information to answer your question, but will refer you to the national breastfeeding hotline at </a:t>
            </a:r>
            <a:r>
              <a:rPr lang="en-US" dirty="0"/>
              <a:t>1-800-994-9662.</a:t>
            </a:r>
            <a:endParaRPr lang="en-US" b="0" dirty="0"/>
          </a:p>
          <a:p>
            <a:endParaRPr lang="en-US" b="0" dirty="0"/>
          </a:p>
          <a:p>
            <a:r>
              <a:rPr lang="en-US" dirty="0"/>
              <a:t>-</a:t>
            </a:r>
            <a:r>
              <a:rPr lang="en-US" b="1" dirty="0"/>
              <a:t>IF YOU CANNOT ANSWER A QUESTION FROM A PROVIDER- </a:t>
            </a:r>
          </a:p>
          <a:p>
            <a:r>
              <a:rPr lang="en-US" b="0" dirty="0"/>
              <a:t>I don’t have enough information to answer your question, but will refer you to Laurie at the Inland Empire Breastfeeding Coalition at </a:t>
            </a:r>
            <a:r>
              <a:rPr lang="en-US" b="0" i="0" dirty="0">
                <a:solidFill>
                  <a:srgbClr val="500050"/>
                </a:solidFill>
                <a:effectLst/>
                <a:latin typeface="Arial" panose="020B0604020202020204" pitchFamily="34" charset="0"/>
              </a:rPr>
              <a:t>951.288.1920.</a:t>
            </a:r>
            <a:endParaRPr lang="en-US" b="0" dirty="0"/>
          </a:p>
          <a:p>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8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91795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you this information today. </a:t>
            </a:r>
          </a:p>
          <a:p>
            <a:endParaRPr lang="en-US" dirty="0"/>
          </a:p>
          <a:p>
            <a:r>
              <a:rPr lang="en-US" dirty="0">
                <a:solidFill>
                  <a:srgbClr val="FF0000"/>
                </a:solidFill>
              </a:rPr>
              <a:t>[INSERT ANY BACKGROUND INFORMATION YOU THINK IS HELPFUL FOR THE PARTICIPANTS TO UNDERSTAND ABOUT YOU]</a:t>
            </a:r>
          </a:p>
          <a:p>
            <a:endParaRPr lang="en-US" dirty="0">
              <a:solidFill>
                <a:srgbClr val="FF0000"/>
              </a:solidFill>
            </a:endParaRPr>
          </a:p>
          <a:p>
            <a:pPr marL="171450" indent="-171450">
              <a:buFontTx/>
              <a:buChar char="-"/>
            </a:pPr>
            <a:r>
              <a:rPr lang="en-US" b="1" dirty="0">
                <a:solidFill>
                  <a:srgbClr val="FF0000"/>
                </a:solidFill>
              </a:rPr>
              <a:t>IF TIME ALLOWS – </a:t>
            </a:r>
            <a:endParaRPr lang="en-US" dirty="0">
              <a:solidFill>
                <a:srgbClr val="FF0000"/>
              </a:solidFill>
            </a:endParaRPr>
          </a:p>
          <a:p>
            <a:pPr marL="0" indent="0">
              <a:buFontTx/>
              <a:buNone/>
            </a:pPr>
            <a:r>
              <a:rPr lang="en-US" dirty="0">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145596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partnered with local experts at WIC and the Inland Empire Breastfeeding Coalition to provide you with what they think are the three most important things you need to know </a:t>
            </a:r>
            <a:r>
              <a:rPr lang="en-US"/>
              <a:t>about breastfeeding.  </a:t>
            </a:r>
            <a:endParaRPr lang="en-US" dirty="0"/>
          </a:p>
          <a:p>
            <a:endParaRPr lang="en-US" dirty="0"/>
          </a:p>
          <a:p>
            <a:r>
              <a:rPr lang="en-US" dirty="0"/>
              <a:t>We hope that by the end of this presentation, you will: </a:t>
            </a:r>
          </a:p>
          <a:p>
            <a:pPr marL="171450" indent="-171450">
              <a:buFont typeface="Arial" panose="020B0604020202020204" pitchFamily="34" charset="0"/>
              <a:buChar char="•"/>
            </a:pPr>
            <a:r>
              <a:rPr lang="en-US" dirty="0"/>
              <a:t>Understand the main benefits of breastfeeding for parent and baby</a:t>
            </a:r>
          </a:p>
          <a:p>
            <a:pPr marL="171450" indent="-171450">
              <a:buFont typeface="Arial" panose="020B0604020202020204" pitchFamily="34" charset="0"/>
              <a:buChar char="•"/>
            </a:pPr>
            <a:r>
              <a:rPr lang="en-US" dirty="0"/>
              <a:t>Know the common reasons why parents stop breastfeeding and how to address those challenges</a:t>
            </a:r>
          </a:p>
          <a:p>
            <a:pPr marL="171450" indent="-171450">
              <a:buFont typeface="Arial" panose="020B0604020202020204" pitchFamily="34" charset="0"/>
              <a:buChar char="•"/>
            </a:pPr>
            <a:r>
              <a:rPr lang="en-US" dirty="0"/>
              <a:t>Be aware of common and normal experiences that occur when breastfeeding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breastfeeding, but this information has been synthesized into three main points that subject matter experts agree are the most important things families need to know about breastfeeding: </a:t>
            </a:r>
          </a:p>
          <a:p>
            <a:pPr marL="171450" indent="-171450">
              <a:buFont typeface="Arial" panose="020B0604020202020204" pitchFamily="34" charset="0"/>
              <a:buChar char="•"/>
            </a:pPr>
            <a:r>
              <a:rPr lang="en-US" dirty="0"/>
              <a:t>Benefits</a:t>
            </a:r>
          </a:p>
          <a:p>
            <a:pPr marL="171450" indent="-171450">
              <a:buFont typeface="Arial" panose="020B0604020202020204" pitchFamily="34" charset="0"/>
              <a:buChar char="•"/>
            </a:pPr>
            <a:r>
              <a:rPr lang="en-US" dirty="0"/>
              <a:t>Barriers</a:t>
            </a:r>
          </a:p>
          <a:p>
            <a:pPr marL="171450" indent="-171450">
              <a:buFont typeface="Arial" panose="020B0604020202020204" pitchFamily="34" charset="0"/>
              <a:buChar char="•"/>
            </a:pPr>
            <a:r>
              <a:rPr lang="en-US" dirty="0"/>
              <a:t>Common Experiences</a:t>
            </a:r>
          </a:p>
          <a:p>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baby and parent benefit from breastfeeding, which is why families are encouraged to breastfeed for at least the first year of the infant’s life! </a:t>
            </a:r>
          </a:p>
          <a:p>
            <a:endParaRPr lang="en-US" dirty="0"/>
          </a:p>
          <a:p>
            <a:r>
              <a:rPr lang="en-US" dirty="0"/>
              <a:t>As outlined on the slide above, the primary benefits of breastfeeding include the following.</a:t>
            </a:r>
          </a:p>
          <a:p>
            <a:endParaRPr lang="en-US" dirty="0"/>
          </a:p>
          <a:p>
            <a:r>
              <a:rPr lang="en-US" b="1" dirty="0"/>
              <a:t>FOR BABY: </a:t>
            </a:r>
            <a:endParaRPr lang="en-US" b="0" dirty="0"/>
          </a:p>
          <a:p>
            <a:pPr marL="171450" indent="-171450">
              <a:buFont typeface="Arial" panose="020B0604020202020204" pitchFamily="34" charset="0"/>
              <a:buChar char="•"/>
            </a:pPr>
            <a:r>
              <a:rPr lang="en-US" b="0" dirty="0"/>
              <a:t>Simply stated, breastfed babies are healthier. </a:t>
            </a:r>
          </a:p>
          <a:p>
            <a:pPr marL="171450" indent="-171450">
              <a:buFont typeface="Arial" panose="020B0604020202020204" pitchFamily="34" charset="0"/>
              <a:buChar char="•"/>
            </a:pPr>
            <a:r>
              <a:rPr lang="en-US" b="0" dirty="0"/>
              <a:t>Breastfeeding is correlated with fewer ear infections, less gas, constipation, and diarrhea.</a:t>
            </a:r>
          </a:p>
          <a:p>
            <a:pPr marL="171450" indent="-171450">
              <a:buFont typeface="Arial" panose="020B0604020202020204" pitchFamily="34" charset="0"/>
              <a:buChar char="•"/>
            </a:pPr>
            <a:r>
              <a:rPr lang="en-US" b="0" dirty="0"/>
              <a:t>Additionally, breastfeeding is known to decrease the risk of pneumonia, sudden infant death syndrome (SIDS), childhood obesity, and diabetes. </a:t>
            </a:r>
          </a:p>
          <a:p>
            <a:endParaRPr lang="en-US" b="1" dirty="0"/>
          </a:p>
          <a:p>
            <a:r>
              <a:rPr lang="en-US" b="1" dirty="0"/>
              <a:t>FOR PARENT: </a:t>
            </a:r>
          </a:p>
          <a:p>
            <a:pPr marL="171450" indent="-171450">
              <a:buFont typeface="Arial" panose="020B0604020202020204" pitchFamily="34" charset="0"/>
              <a:buChar char="•"/>
            </a:pPr>
            <a:r>
              <a:rPr lang="en-US" b="0" dirty="0"/>
              <a:t>Parents who breastfeed are also healthier! </a:t>
            </a:r>
          </a:p>
          <a:p>
            <a:pPr marL="171450" indent="-171450">
              <a:buFont typeface="Arial" panose="020B0604020202020204" pitchFamily="34" charset="0"/>
              <a:buChar char="•"/>
            </a:pPr>
            <a:r>
              <a:rPr lang="en-US" b="0" dirty="0"/>
              <a:t>Breastfeeding can support less bleeding after birth and can support faster weight loss. </a:t>
            </a:r>
          </a:p>
          <a:p>
            <a:pPr marL="171450" indent="-171450">
              <a:buFont typeface="Arial" panose="020B0604020202020204" pitchFamily="34" charset="0"/>
              <a:buChar char="•"/>
            </a:pPr>
            <a:r>
              <a:rPr lang="en-US" b="0" dirty="0"/>
              <a:t>Additionally, breastfeeding is correlated with decreasing risk of breast, ovarian, and uterine cancers. </a:t>
            </a:r>
          </a:p>
          <a:p>
            <a:endParaRPr lang="en-US" dirty="0"/>
          </a:p>
          <a:p>
            <a:r>
              <a:rPr lang="en-US" dirty="0"/>
              <a:t>Beyond these benefits, breastfeeding also provides families with financial savings realized by not having to purchase formula and bottles.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breastfeeding comes with many benefits, families can often experience a variety of barriers when engaging in breastfeeding that can make it difficult to continue. </a:t>
            </a:r>
          </a:p>
          <a:p>
            <a:endParaRPr lang="en-US" dirty="0"/>
          </a:p>
          <a:p>
            <a:r>
              <a:rPr lang="en-US" dirty="0"/>
              <a:t>Let’s discuss some of the barriers for both baby and parent that families can often face: </a:t>
            </a:r>
          </a:p>
          <a:p>
            <a:endParaRPr lang="en-US" dirty="0"/>
          </a:p>
          <a:p>
            <a:r>
              <a:rPr lang="en-US" b="1" dirty="0"/>
              <a:t>FOR BABY: </a:t>
            </a:r>
          </a:p>
          <a:p>
            <a:pPr marL="171450" indent="-171450">
              <a:buFont typeface="Arial" panose="020B0604020202020204" pitchFamily="34" charset="0"/>
              <a:buChar char="•"/>
            </a:pPr>
            <a:r>
              <a:rPr lang="en-US" b="0" dirty="0"/>
              <a:t>Babies can commonly have trouble latching which can prove frustrating and demoralizing for parents if persistent. </a:t>
            </a:r>
          </a:p>
          <a:p>
            <a:pPr marL="171450" indent="-171450">
              <a:buFont typeface="Arial" panose="020B0604020202020204" pitchFamily="34" charset="0"/>
              <a:buChar char="•"/>
            </a:pPr>
            <a:r>
              <a:rPr lang="en-US" b="0" dirty="0"/>
              <a:t>Additionally, many new parents express their infant is crying more and sleeping less than what has expected. </a:t>
            </a:r>
          </a:p>
          <a:p>
            <a:endParaRPr lang="en-US" b="1" dirty="0"/>
          </a:p>
          <a:p>
            <a:r>
              <a:rPr lang="en-US" b="1" dirty="0"/>
              <a:t>FOR PARENT: </a:t>
            </a:r>
          </a:p>
          <a:p>
            <a:pPr marL="171450" indent="-171450">
              <a:buFont typeface="Arial" panose="020B0604020202020204" pitchFamily="34" charset="0"/>
              <a:buChar char="•"/>
            </a:pPr>
            <a:r>
              <a:rPr lang="en-US" b="0" dirty="0"/>
              <a:t>Parents can have trouble producing enough, or perceive they are not producing enough, breastmilk which can then make it seem necessary to transition to formula to ensure their newborn has enough food. </a:t>
            </a:r>
          </a:p>
          <a:p>
            <a:pPr marL="171450" indent="-171450">
              <a:buFont typeface="Arial" panose="020B0604020202020204" pitchFamily="34" charset="0"/>
              <a:buChar char="•"/>
            </a:pPr>
            <a:r>
              <a:rPr lang="en-US" b="0" dirty="0"/>
              <a:t>Additionally, parents may experience pain or other difficulty when breastfeeding an infant. This pain can be managed through various interventions. </a:t>
            </a:r>
          </a:p>
          <a:p>
            <a:pPr marL="171450" indent="-171450">
              <a:buFont typeface="Arial" panose="020B0604020202020204" pitchFamily="34" charset="0"/>
              <a:buChar char="•"/>
            </a:pPr>
            <a:r>
              <a:rPr lang="en-US" b="0" dirty="0"/>
              <a:t>Finally, parents and babies need support, and when there is a lack of support (especially for those experiencing these barriers) breastfeeding can feel overwhelming.</a:t>
            </a:r>
          </a:p>
          <a:p>
            <a:endParaRPr lang="en-US" dirty="0"/>
          </a:p>
          <a:p>
            <a:r>
              <a:rPr lang="en-US" dirty="0"/>
              <a:t>The most important thing to know is that these barriers are very normal, and there are a variety of resources available to support those experiencing these barriers! We will review some resources a bit later in this presentation, but first, let’s review some of the common experiences of parents when breastfeeding.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85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often help to understand that many parents experience these barriers. Therefore, subject matter experts want you to know the following three experiences are very common: </a:t>
            </a:r>
          </a:p>
          <a:p>
            <a:pPr marL="0" indent="0">
              <a:buFont typeface="+mj-lt"/>
              <a:buNone/>
            </a:pPr>
            <a:endParaRPr lang="en-US" sz="1200" b="1" dirty="0"/>
          </a:p>
          <a:p>
            <a:pPr marL="0" indent="0">
              <a:buFont typeface="+mj-lt"/>
              <a:buNone/>
            </a:pPr>
            <a:r>
              <a:rPr lang="en-US" sz="1200" b="1" dirty="0"/>
              <a:t>Changes in breasts usually take 2 or 3 days after baby is born. </a:t>
            </a:r>
            <a:r>
              <a:rPr lang="en-US" sz="1200" b="0" dirty="0"/>
              <a:t>In their first few days, babies only need colostrum. Milk volume increases within the first few days after a baby is born, and so there is no need to feel concerned if your breasts haven’t changed much the first day following birth. Everyone is different, so there is no exact date you should expect your milk to come in. However, if you have not experienced any change by the end of the third day postpartum, you should contact your physician and a lactation consultant.</a:t>
            </a:r>
            <a:endParaRPr lang="en-US" sz="1800" b="0" i="0" u="none" strike="noStrike" baseline="0" dirty="0">
              <a:solidFill>
                <a:srgbClr val="000000"/>
              </a:solidFill>
              <a:latin typeface="Arial" panose="020B0604020202020204" pitchFamily="34" charset="0"/>
            </a:endParaRPr>
          </a:p>
          <a:p>
            <a:pPr marL="228600" indent="-228600">
              <a:buFont typeface="+mj-lt"/>
              <a:buAutoNum type="arabicPeriod"/>
            </a:pPr>
            <a:endParaRPr lang="en-US" sz="1200" b="1" dirty="0"/>
          </a:p>
          <a:p>
            <a:pPr algn="l"/>
            <a:r>
              <a:rPr lang="en-US" sz="1200" b="1" dirty="0"/>
              <a:t>Breastfeeding takes practice, both for baby and parent. </a:t>
            </a:r>
            <a:r>
              <a:rPr lang="en-US" sz="1200" b="0" dirty="0"/>
              <a:t>It can take several days for babies to learn how to latch and feel comfortable breastfeeding and it is very common for babies to resist latching. </a:t>
            </a:r>
            <a:r>
              <a:rPr lang="en-US" sz="1800" b="0" i="0" u="none" strike="noStrike" baseline="0" dirty="0">
                <a:solidFill>
                  <a:srgbClr val="000000"/>
                </a:solidFill>
                <a:latin typeface="Arial" panose="020B0604020202020204" pitchFamily="34" charset="0"/>
              </a:rPr>
              <a:t>There are many resources, which we will review together on the next slide, that can support you if you are experiencing difficulty latching early and consistently. With practice, you should see small improvement in the baby’s feeding each time, but subject matter experts note that babies can have trouble feeding when overstimulated (for example, too many visitors, sounds, or bright lights). </a:t>
            </a:r>
          </a:p>
          <a:p>
            <a:pPr algn="l"/>
            <a:endParaRPr lang="en-US" sz="1800" b="0" i="0" u="none" strike="noStrike" baseline="0" dirty="0">
              <a:solidFill>
                <a:srgbClr val="000000"/>
              </a:solidFill>
              <a:latin typeface="Arial" panose="020B0604020202020204" pitchFamily="34" charset="0"/>
            </a:endParaRPr>
          </a:p>
          <a:p>
            <a:pPr marL="0" marR="0">
              <a:lnSpc>
                <a:spcPct val="107000"/>
              </a:lnSpc>
              <a:spcBef>
                <a:spcPts val="0"/>
              </a:spcBef>
              <a:spcAft>
                <a:spcPts val="0"/>
              </a:spcAft>
            </a:pPr>
            <a:r>
              <a:rPr lang="en-US" sz="1200" b="1" dirty="0"/>
              <a:t>Babies often cry </a:t>
            </a:r>
            <a:r>
              <a:rPr lang="en-US" sz="1200" b="1" i="1" dirty="0"/>
              <a:t>more</a:t>
            </a:r>
            <a:r>
              <a:rPr lang="en-US" sz="1200" b="1" dirty="0"/>
              <a:t> on their second day of life, and cry for more reasons than just hunger. </a:t>
            </a:r>
            <a:r>
              <a:rPr lang="en-US" sz="1200" b="0" dirty="0"/>
              <a:t> It is common for newborns to cry when they are learning to feed in addition to crying as they get used to their new life. Lights, noises, diapers, and people can overstimulate babies. </a:t>
            </a:r>
            <a:r>
              <a:rPr lang="en-US" sz="1800" kern="1200" dirty="0">
                <a:effectLst/>
                <a:latin typeface="Calibri" panose="020F0502020204030204" pitchFamily="34" charset="0"/>
                <a:ea typeface="Calibri" panose="020F0502020204030204" pitchFamily="34" charset="0"/>
                <a:cs typeface="Calibri" panose="020F0502020204030204" pitchFamily="34" charset="0"/>
              </a:rPr>
              <a:t>Knowing the different signs (or cues) that babies give will help parents identify when the baby is hungry versus when the baby is overstimulated.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i="0" u="none" strike="noStrike" baseline="0" dirty="0">
                <a:solidFill>
                  <a:srgbClr val="000000"/>
                </a:solidFill>
                <a:latin typeface="Arial" panose="020B0604020202020204" pitchFamily="34" charset="0"/>
              </a:rPr>
              <a:t> 	</a:t>
            </a:r>
          </a:p>
          <a:p>
            <a:pPr algn="l"/>
            <a:endParaRPr lang="en-US" sz="1200" b="1" dirty="0"/>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213922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think about who you may reach out to if you need help with breastfeeding.  </a:t>
            </a:r>
          </a:p>
          <a:p>
            <a:endParaRPr lang="en-US" dirty="0"/>
          </a:p>
          <a:p>
            <a:r>
              <a:rPr lang="en-US" dirty="0"/>
              <a:t>There are numerous resources available to support families with breastfeeding. </a:t>
            </a:r>
          </a:p>
          <a:p>
            <a:pPr marL="171450" indent="-171450">
              <a:buFont typeface="Arial" panose="020B0604020202020204" pitchFamily="34" charset="0"/>
              <a:buChar char="•"/>
            </a:pPr>
            <a:r>
              <a:rPr lang="en-US" dirty="0"/>
              <a:t>First, you can reach out to your primary care physician, midwife, doula, local WIC office, or an international board-certified lactation consultant. </a:t>
            </a:r>
          </a:p>
          <a:p>
            <a:pPr marL="171450" indent="-171450">
              <a:buFont typeface="Arial" panose="020B0604020202020204" pitchFamily="34" charset="0"/>
              <a:buChar char="•"/>
            </a:pPr>
            <a:r>
              <a:rPr lang="en-US" dirty="0"/>
              <a:t>In addition, the National Breastfeeding Hotline or our local 211 can get you connected to the resources you need that exist close to you in the community.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live, work, or had your baby in Riverside County, I recommend giving the Loving Support Breastfeeding Helpline a call if you or someone you know needs assistance, as they can connect to you to a variety of resources close to you that are ready to support you and your family!</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30642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subject matter experts want you to know about breastfeeding,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C253EE-BAB9-E863-79A4-7C424AD2DD9D}"/>
              </a:ext>
            </a:extLst>
          </p:cNvPr>
          <p:cNvPicPr>
            <a:picLocks noChangeAspect="1"/>
          </p:cNvPicPr>
          <p:nvPr userDrawn="1"/>
        </p:nvPicPr>
        <p:blipFill>
          <a:blip r:embed="rId2"/>
          <a:stretch>
            <a:fillRect/>
          </a:stretch>
        </p:blipFill>
        <p:spPr>
          <a:xfrm>
            <a:off x="1" y="-220762"/>
            <a:ext cx="12191999" cy="8122276"/>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6/8/2022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5380383" y="650116"/>
            <a:ext cx="6330005" cy="1655762"/>
          </a:xfrm>
        </p:spPr>
        <p:txBody>
          <a:bodyPr>
            <a:normAutofit/>
          </a:bodyPr>
          <a:lstStyle/>
          <a:p>
            <a:pPr algn="ctr">
              <a:lnSpc>
                <a:spcPct val="114000"/>
              </a:lnSpc>
              <a:spcBef>
                <a:spcPts val="0"/>
              </a:spcBef>
              <a:spcAft>
                <a:spcPts val="2400"/>
              </a:spcAft>
            </a:pPr>
            <a:r>
              <a:rPr lang="en-US" dirty="0"/>
              <a:t>Breastfeeding 101</a:t>
            </a:r>
            <a:br>
              <a:rPr lang="en-US" dirty="0"/>
            </a:br>
            <a:r>
              <a:rPr lang="en-US" sz="3600" b="0" i="1" dirty="0">
                <a:solidFill>
                  <a:schemeClr val="bg2">
                    <a:lumMod val="60000"/>
                    <a:lumOff val="40000"/>
                  </a:schemeClr>
                </a:solidFill>
                <a:latin typeface="Franklin Gothic Book" panose="020B0503020102020204" pitchFamily="34" charset="0"/>
              </a:rPr>
              <a:t>Benefits, Tips, and Tricks</a:t>
            </a:r>
            <a:endParaRPr lang="en-US" b="0" dirty="0">
              <a:solidFill>
                <a:schemeClr val="bg2">
                  <a:lumMod val="60000"/>
                  <a:lumOff val="40000"/>
                </a:schemeClr>
              </a:solidFill>
              <a:latin typeface="Franklin Gothic Book" panose="020B0503020102020204" pitchFamily="34" charset="0"/>
            </a:endParaRP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5221357" y="2896361"/>
            <a:ext cx="6330005" cy="1655762"/>
          </a:xfrm>
        </p:spPr>
        <p:txBody>
          <a:bodyPr/>
          <a:lstStyle/>
          <a:p>
            <a:r>
              <a:rPr lang="en-US"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335331" y="4915344"/>
            <a:ext cx="3886026" cy="165576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525656" y="1910385"/>
            <a:ext cx="9140687" cy="2409824"/>
          </a:xfrm>
        </p:spPr>
        <p:txBody>
          <a:bodyPr>
            <a:normAutofit/>
          </a:bodyPr>
          <a:lstStyle/>
          <a:p>
            <a:pPr marL="0" indent="0" algn="ctr">
              <a:buNone/>
            </a:pPr>
            <a:endParaRPr lang="en-US" sz="2400" b="1" dirty="0"/>
          </a:p>
          <a:p>
            <a:pPr marL="0" indent="0" algn="ctr">
              <a:lnSpc>
                <a:spcPct val="100000"/>
              </a:lnSpc>
              <a:spcAft>
                <a:spcPts val="1200"/>
              </a:spcAft>
              <a:buNone/>
            </a:pPr>
            <a:r>
              <a:rPr lang="en-US" b="1" dirty="0"/>
              <a:t>What was the most important idea you learned during our time together? </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n-US" b="1" dirty="0"/>
              <a:t>Was there anything you learned today that was a surprise?</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lstStyle/>
          <a:p>
            <a:pPr marL="0" indent="0" algn="ctr">
              <a:buNone/>
            </a:pPr>
            <a:endParaRPr lang="en-US" b="1" dirty="0"/>
          </a:p>
          <a:p>
            <a:pPr marL="0" indent="0" algn="ctr">
              <a:lnSpc>
                <a:spcPct val="100000"/>
              </a:lnSpc>
              <a:spcAft>
                <a:spcPts val="1200"/>
              </a:spcAft>
              <a:buNone/>
            </a:pPr>
            <a:r>
              <a:rPr lang="en-US" b="1" dirty="0"/>
              <a:t>Who would you reach out to if you needed help with breastfeeding?</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Questions?</a:t>
            </a:r>
          </a:p>
        </p:txBody>
      </p:sp>
      <p:sp>
        <p:nvSpPr>
          <p:cNvPr id="6" name="Title 3">
            <a:extLst>
              <a:ext uri="{FF2B5EF4-FFF2-40B4-BE49-F238E27FC236}">
                <a16:creationId xmlns:a16="http://schemas.microsoft.com/office/drawing/2014/main" id="{884D8584-FFA5-4CE3-8C83-0418DE640B1F}"/>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Breastfeeding 101</a:t>
            </a:r>
          </a:p>
        </p:txBody>
      </p:sp>
    </p:spTree>
    <p:extLst>
      <p:ext uri="{BB962C8B-B14F-4D97-AF65-F5344CB8AC3E}">
        <p14:creationId xmlns:p14="http://schemas.microsoft.com/office/powerpoint/2010/main" val="360407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8937109" y="-1536212"/>
            <a:ext cx="3254891" cy="4265764"/>
          </a:xfrm>
        </p:spPr>
        <p:txBody>
          <a:bodyPr>
            <a:noAutofit/>
          </a:bodyPr>
          <a:lstStyle/>
          <a:p>
            <a:pPr algn="ctr"/>
            <a:r>
              <a:rPr lang="en-US" sz="8000" dirty="0"/>
              <a:t>Thank you!</a:t>
            </a:r>
          </a:p>
        </p:txBody>
      </p:sp>
      <p:sp>
        <p:nvSpPr>
          <p:cNvPr id="3" name="Subtitle 2">
            <a:extLst>
              <a:ext uri="{FF2B5EF4-FFF2-40B4-BE49-F238E27FC236}">
                <a16:creationId xmlns:a16="http://schemas.microsoft.com/office/drawing/2014/main" id="{953CE84A-94DB-4594-8427-5BEAB8E4B345}"/>
              </a:ext>
            </a:extLst>
          </p:cNvPr>
          <p:cNvSpPr>
            <a:spLocks noGrp="1"/>
          </p:cNvSpPr>
          <p:nvPr>
            <p:ph type="subTitle" idx="1"/>
          </p:nvPr>
        </p:nvSpPr>
        <p:spPr>
          <a:xfrm>
            <a:off x="424071" y="5099534"/>
            <a:ext cx="7394712" cy="1655762"/>
          </a:xfrm>
        </p:spPr>
        <p:txBody>
          <a:bodyPr>
            <a:normAutofit/>
          </a:bodyPr>
          <a:lstStyle/>
          <a:p>
            <a:pPr algn="l"/>
            <a:r>
              <a:rPr lang="en-US" sz="2800">
                <a:solidFill>
                  <a:schemeClr val="bg2">
                    <a:lumMod val="75000"/>
                  </a:schemeClr>
                </a:solidFill>
              </a:rPr>
              <a:t>Published in 2021. For </a:t>
            </a:r>
            <a:r>
              <a:rPr lang="en-US" sz="2800" dirty="0">
                <a:solidFill>
                  <a:schemeClr val="bg2">
                    <a:lumMod val="75000"/>
                  </a:schemeClr>
                </a:solidFill>
              </a:rPr>
              <a:t>additional information about the MHN, please visit our website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dirty="0"/>
              <a:t>Insert Presenter’s Name</a:t>
            </a:r>
          </a:p>
          <a:p>
            <a:pPr marL="0" indent="0">
              <a:buNone/>
            </a:pPr>
            <a:r>
              <a:rPr lang="en-US" dirty="0"/>
              <a:t>Insert Organization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70000" lnSpcReduction="20000"/>
          </a:bodyPr>
          <a:lstStyle/>
          <a:p>
            <a:pPr>
              <a:lnSpc>
                <a:spcPct val="110000"/>
              </a:lnSpc>
              <a:spcAft>
                <a:spcPts val="1200"/>
              </a:spcAft>
            </a:pPr>
            <a:r>
              <a:rPr lang="en-US" sz="4100" dirty="0"/>
              <a:t>Understand the main benefits of breastfeeding for parent and baby</a:t>
            </a:r>
          </a:p>
          <a:p>
            <a:pPr>
              <a:lnSpc>
                <a:spcPct val="110000"/>
              </a:lnSpc>
              <a:spcAft>
                <a:spcPts val="1200"/>
              </a:spcAft>
            </a:pPr>
            <a:r>
              <a:rPr lang="en-US" sz="4100" dirty="0"/>
              <a:t>Know the common reasons why parents stop breastfeeding and how to address those challenges</a:t>
            </a:r>
          </a:p>
          <a:p>
            <a:pPr>
              <a:lnSpc>
                <a:spcPct val="110000"/>
              </a:lnSpc>
              <a:spcAft>
                <a:spcPts val="1200"/>
              </a:spcAft>
            </a:pPr>
            <a:r>
              <a:rPr lang="en-US" sz="4100" dirty="0"/>
              <a:t>Be aware of common and normal experiences that occur when breastfeeding</a:t>
            </a:r>
          </a:p>
          <a:p>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Organizational Logo</a:t>
            </a:r>
          </a:p>
        </p:txBody>
      </p:sp>
    </p:spTree>
    <p:extLst>
      <p:ext uri="{BB962C8B-B14F-4D97-AF65-F5344CB8AC3E}">
        <p14:creationId xmlns:p14="http://schemas.microsoft.com/office/powerpoint/2010/main" val="187843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dirty="0"/>
              <a:t>3 Things You Need to Know</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n-US" i="1" dirty="0"/>
              <a:t>Benefits, Barriers, and Common Experiences</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Breastfeeding 101</a:t>
            </a:r>
          </a:p>
        </p:txBody>
      </p:sp>
    </p:spTree>
    <p:extLst>
      <p:ext uri="{BB962C8B-B14F-4D97-AF65-F5344CB8AC3E}">
        <p14:creationId xmlns:p14="http://schemas.microsoft.com/office/powerpoint/2010/main" val="26577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Benefits to Breastfeeding</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ea typeface="+mj-ea"/>
                <a:cs typeface="+mj-cs"/>
              </a:rPr>
              <a:t>Baby and Parent are healthier</a:t>
            </a:r>
          </a:p>
        </p:txBody>
      </p:sp>
      <p:graphicFrame>
        <p:nvGraphicFramePr>
          <p:cNvPr id="7" name="Table 7">
            <a:extLst>
              <a:ext uri="{FF2B5EF4-FFF2-40B4-BE49-F238E27FC236}">
                <a16:creationId xmlns:a16="http://schemas.microsoft.com/office/drawing/2014/main" id="{9A40F1F3-AC1C-4ED0-AD76-A43939BAED87}"/>
              </a:ext>
            </a:extLst>
          </p:cNvPr>
          <p:cNvGraphicFramePr>
            <a:graphicFrameLocks noGrp="1"/>
          </p:cNvGraphicFramePr>
          <p:nvPr>
            <p:extLst>
              <p:ext uri="{D42A27DB-BD31-4B8C-83A1-F6EECF244321}">
                <p14:modId xmlns:p14="http://schemas.microsoft.com/office/powerpoint/2010/main" val="1534778279"/>
              </p:ext>
            </p:extLst>
          </p:nvPr>
        </p:nvGraphicFramePr>
        <p:xfrm>
          <a:off x="400573" y="2185679"/>
          <a:ext cx="11367357" cy="2995921"/>
        </p:xfrm>
        <a:graphic>
          <a:graphicData uri="http://schemas.openxmlformats.org/drawingml/2006/table">
            <a:tbl>
              <a:tblPr firstRow="1" bandRow="1">
                <a:tableStyleId>{00A15C55-8517-42AA-B614-E9B94910E393}</a:tableStyleId>
              </a:tblPr>
              <a:tblGrid>
                <a:gridCol w="2231336">
                  <a:extLst>
                    <a:ext uri="{9D8B030D-6E8A-4147-A177-3AD203B41FA5}">
                      <a16:colId xmlns:a16="http://schemas.microsoft.com/office/drawing/2014/main" val="3089588115"/>
                    </a:ext>
                  </a:extLst>
                </a:gridCol>
                <a:gridCol w="3284054">
                  <a:extLst>
                    <a:ext uri="{9D8B030D-6E8A-4147-A177-3AD203B41FA5}">
                      <a16:colId xmlns:a16="http://schemas.microsoft.com/office/drawing/2014/main" val="1269052993"/>
                    </a:ext>
                  </a:extLst>
                </a:gridCol>
                <a:gridCol w="2427633">
                  <a:extLst>
                    <a:ext uri="{9D8B030D-6E8A-4147-A177-3AD203B41FA5}">
                      <a16:colId xmlns:a16="http://schemas.microsoft.com/office/drawing/2014/main" val="489161066"/>
                    </a:ext>
                  </a:extLst>
                </a:gridCol>
                <a:gridCol w="3424334">
                  <a:extLst>
                    <a:ext uri="{9D8B030D-6E8A-4147-A177-3AD203B41FA5}">
                      <a16:colId xmlns:a16="http://schemas.microsoft.com/office/drawing/2014/main" val="3693114473"/>
                    </a:ext>
                  </a:extLst>
                </a:gridCol>
              </a:tblGrid>
              <a:tr h="601574">
                <a:tc rowSpan="2">
                  <a:txBody>
                    <a:bodyPr/>
                    <a:lstStyle/>
                    <a:p>
                      <a:endParaRPr lang="en-US" dirty="0"/>
                    </a:p>
                  </a:txBody>
                  <a:tcPr>
                    <a:noFill/>
                  </a:tcPr>
                </a:tc>
                <a:tc>
                  <a:txBody>
                    <a:bodyPr/>
                    <a:lstStyle/>
                    <a:p>
                      <a:pPr algn="ctr"/>
                      <a:r>
                        <a:rPr lang="en-US" sz="3600" dirty="0"/>
                        <a:t>Baby</a:t>
                      </a:r>
                    </a:p>
                  </a:txBody>
                  <a:tcPr/>
                </a:tc>
                <a:tc rowSpan="2">
                  <a:txBody>
                    <a:bodyPr/>
                    <a:lstStyle/>
                    <a:p>
                      <a:endParaRPr lang="en-US" dirty="0"/>
                    </a:p>
                  </a:txBody>
                  <a:tcPr>
                    <a:noFill/>
                  </a:tcPr>
                </a:tc>
                <a:tc>
                  <a:txBody>
                    <a:bodyPr/>
                    <a:lstStyle/>
                    <a:p>
                      <a:pPr algn="ctr"/>
                      <a:r>
                        <a:rPr lang="en-US" sz="3600" dirty="0"/>
                        <a:t>Parent</a:t>
                      </a:r>
                    </a:p>
                  </a:txBody>
                  <a:tcPr/>
                </a:tc>
                <a:extLst>
                  <a:ext uri="{0D108BD9-81ED-4DB2-BD59-A6C34878D82A}">
                    <a16:rowId xmlns:a16="http://schemas.microsoft.com/office/drawing/2014/main" val="3944602314"/>
                  </a:ext>
                </a:extLst>
              </a:tr>
              <a:tr h="2355841">
                <a:tc vMerge="1">
                  <a:txBody>
                    <a:bodyPr/>
                    <a:lstStyle/>
                    <a:p>
                      <a:endParaRPr lang="en-US"/>
                    </a:p>
                  </a:txBody>
                  <a:tcPr/>
                </a:tc>
                <a:tc>
                  <a:txBody>
                    <a:bodyPr/>
                    <a:lstStyle/>
                    <a:p>
                      <a:pPr marL="342900" indent="-342900">
                        <a:spcAft>
                          <a:spcPts val="600"/>
                        </a:spcAft>
                        <a:buFont typeface="Wingdings" panose="05000000000000000000" pitchFamily="2" charset="2"/>
                        <a:buChar char="Ø"/>
                      </a:pPr>
                      <a:r>
                        <a:rPr lang="en-US" sz="2400" dirty="0"/>
                        <a:t>Fewer ear infections</a:t>
                      </a:r>
                    </a:p>
                    <a:p>
                      <a:pPr marL="342900" indent="-342900">
                        <a:spcAft>
                          <a:spcPts val="600"/>
                        </a:spcAft>
                        <a:buFont typeface="Wingdings" panose="05000000000000000000" pitchFamily="2" charset="2"/>
                        <a:buChar char="Ø"/>
                      </a:pPr>
                      <a:r>
                        <a:rPr lang="en-US" sz="2400" dirty="0"/>
                        <a:t>Lessens gastrointestinal discomfort</a:t>
                      </a:r>
                    </a:p>
                    <a:p>
                      <a:pPr marL="342900" indent="-342900">
                        <a:spcAft>
                          <a:spcPts val="600"/>
                        </a:spcAft>
                        <a:buFont typeface="Wingdings" panose="05000000000000000000" pitchFamily="2" charset="2"/>
                        <a:buChar char="Ø"/>
                      </a:pPr>
                      <a:r>
                        <a:rPr lang="en-US" sz="2400" dirty="0"/>
                        <a:t>Lessens health risks </a:t>
                      </a:r>
                    </a:p>
                  </a:txBody>
                  <a:tcPr>
                    <a:solidFill>
                      <a:schemeClr val="tx2">
                        <a:lumMod val="20000"/>
                        <a:lumOff val="80000"/>
                      </a:schemeClr>
                    </a:solidFill>
                  </a:tcPr>
                </a:tc>
                <a:tc vMerge="1">
                  <a:txBody>
                    <a:bodyPr/>
                    <a:lstStyle/>
                    <a:p>
                      <a:endParaRPr lang="en-US"/>
                    </a:p>
                  </a:txBody>
                  <a:tcPr/>
                </a:tc>
                <a:tc>
                  <a:txBody>
                    <a:bodyPr/>
                    <a:lstStyle/>
                    <a:p>
                      <a:pPr marL="457200" indent="-457200">
                        <a:spcAft>
                          <a:spcPts val="600"/>
                        </a:spcAft>
                        <a:buFont typeface="Wingdings" panose="05000000000000000000" pitchFamily="2" charset="2"/>
                        <a:buChar char="Ø"/>
                      </a:pPr>
                      <a:r>
                        <a:rPr lang="en-US" sz="2400" dirty="0"/>
                        <a:t>Lessens bleeding</a:t>
                      </a:r>
                    </a:p>
                    <a:p>
                      <a:pPr marL="457200" indent="-457200">
                        <a:spcAft>
                          <a:spcPts val="600"/>
                        </a:spcAft>
                        <a:buFont typeface="Wingdings" panose="05000000000000000000" pitchFamily="2" charset="2"/>
                        <a:buChar char="Ø"/>
                      </a:pPr>
                      <a:r>
                        <a:rPr lang="en-US" sz="2400" dirty="0"/>
                        <a:t>Faster weight loss</a:t>
                      </a:r>
                    </a:p>
                    <a:p>
                      <a:pPr marL="457200" indent="-457200">
                        <a:spcAft>
                          <a:spcPts val="600"/>
                        </a:spcAft>
                        <a:buFont typeface="Wingdings" panose="05000000000000000000" pitchFamily="2" charset="2"/>
                        <a:buChar char="Ø"/>
                      </a:pPr>
                      <a:r>
                        <a:rPr lang="en-US" sz="2400" dirty="0"/>
                        <a:t>Lessens risk of certain cancers</a:t>
                      </a:r>
                    </a:p>
                  </a:txBody>
                  <a:tcPr>
                    <a:solidFill>
                      <a:schemeClr val="tx2">
                        <a:lumMod val="20000"/>
                        <a:lumOff val="80000"/>
                      </a:schemeClr>
                    </a:solidFill>
                  </a:tcPr>
                </a:tc>
                <a:extLst>
                  <a:ext uri="{0D108BD9-81ED-4DB2-BD59-A6C34878D82A}">
                    <a16:rowId xmlns:a16="http://schemas.microsoft.com/office/drawing/2014/main" val="166488927"/>
                  </a:ext>
                </a:extLst>
              </a:tr>
            </a:tbl>
          </a:graphicData>
        </a:graphic>
      </p:graphicFrame>
      <p:pic>
        <p:nvPicPr>
          <p:cNvPr id="12" name="Picture 11" descr="Shape&#10;&#10;Description automatically generated with low confidence">
            <a:extLst>
              <a:ext uri="{FF2B5EF4-FFF2-40B4-BE49-F238E27FC236}">
                <a16:creationId xmlns:a16="http://schemas.microsoft.com/office/drawing/2014/main" id="{B12BFD66-7680-4228-9674-AF3E71279AB1}"/>
              </a:ext>
            </a:extLst>
          </p:cNvPr>
          <p:cNvPicPr>
            <a:picLocks noChangeAspect="1"/>
          </p:cNvPicPr>
          <p:nvPr/>
        </p:nvPicPr>
        <p:blipFill>
          <a:blip r:embed="rId3">
            <a:duotone>
              <a:schemeClr val="accent4">
                <a:shade val="45000"/>
                <a:satMod val="135000"/>
              </a:schemeClr>
              <a:prstClr val="white"/>
            </a:duotone>
          </a:blip>
          <a:stretch>
            <a:fillRect/>
          </a:stretch>
        </p:blipFill>
        <p:spPr>
          <a:xfrm>
            <a:off x="145774" y="2396048"/>
            <a:ext cx="2573930" cy="257393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57E1B711-5F13-4F93-8832-23BB84EEA32B}"/>
              </a:ext>
            </a:extLst>
          </p:cNvPr>
          <p:cNvPicPr>
            <a:picLocks noChangeAspect="1"/>
          </p:cNvPicPr>
          <p:nvPr/>
        </p:nvPicPr>
        <p:blipFill>
          <a:blip r:embed="rId4">
            <a:duotone>
              <a:schemeClr val="accent4">
                <a:shade val="45000"/>
                <a:satMod val="135000"/>
              </a:schemeClr>
              <a:prstClr val="white"/>
            </a:duotone>
          </a:blip>
          <a:stretch>
            <a:fillRect/>
          </a:stretch>
        </p:blipFill>
        <p:spPr>
          <a:xfrm>
            <a:off x="5797260" y="2185679"/>
            <a:ext cx="2750345" cy="2797039"/>
          </a:xfrm>
          <a:prstGeom prst="rect">
            <a:avLst/>
          </a:prstGeom>
        </p:spPr>
      </p:pic>
    </p:spTree>
    <p:extLst>
      <p:ext uri="{BB962C8B-B14F-4D97-AF65-F5344CB8AC3E}">
        <p14:creationId xmlns:p14="http://schemas.microsoft.com/office/powerpoint/2010/main" val="137267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Common Barriers</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ea typeface="+mj-ea"/>
                <a:cs typeface="+mj-cs"/>
              </a:rPr>
              <a:t>Baby and Parent can encounter challenges</a:t>
            </a:r>
          </a:p>
        </p:txBody>
      </p:sp>
      <p:graphicFrame>
        <p:nvGraphicFramePr>
          <p:cNvPr id="7" name="Table 7">
            <a:extLst>
              <a:ext uri="{FF2B5EF4-FFF2-40B4-BE49-F238E27FC236}">
                <a16:creationId xmlns:a16="http://schemas.microsoft.com/office/drawing/2014/main" id="{9A40F1F3-AC1C-4ED0-AD76-A43939BAED87}"/>
              </a:ext>
            </a:extLst>
          </p:cNvPr>
          <p:cNvGraphicFramePr>
            <a:graphicFrameLocks noGrp="1"/>
          </p:cNvGraphicFramePr>
          <p:nvPr>
            <p:extLst>
              <p:ext uri="{D42A27DB-BD31-4B8C-83A1-F6EECF244321}">
                <p14:modId xmlns:p14="http://schemas.microsoft.com/office/powerpoint/2010/main" val="1836790084"/>
              </p:ext>
            </p:extLst>
          </p:nvPr>
        </p:nvGraphicFramePr>
        <p:xfrm>
          <a:off x="400573" y="2185679"/>
          <a:ext cx="11367357" cy="2995922"/>
        </p:xfrm>
        <a:graphic>
          <a:graphicData uri="http://schemas.openxmlformats.org/drawingml/2006/table">
            <a:tbl>
              <a:tblPr firstRow="1" bandRow="1">
                <a:tableStyleId>{00A15C55-8517-42AA-B614-E9B94910E393}</a:tableStyleId>
              </a:tblPr>
              <a:tblGrid>
                <a:gridCol w="2541410">
                  <a:extLst>
                    <a:ext uri="{9D8B030D-6E8A-4147-A177-3AD203B41FA5}">
                      <a16:colId xmlns:a16="http://schemas.microsoft.com/office/drawing/2014/main" val="3089588115"/>
                    </a:ext>
                  </a:extLst>
                </a:gridCol>
                <a:gridCol w="4253947">
                  <a:extLst>
                    <a:ext uri="{9D8B030D-6E8A-4147-A177-3AD203B41FA5}">
                      <a16:colId xmlns:a16="http://schemas.microsoft.com/office/drawing/2014/main" val="1269052993"/>
                    </a:ext>
                  </a:extLst>
                </a:gridCol>
                <a:gridCol w="4572000">
                  <a:extLst>
                    <a:ext uri="{9D8B030D-6E8A-4147-A177-3AD203B41FA5}">
                      <a16:colId xmlns:a16="http://schemas.microsoft.com/office/drawing/2014/main" val="489161066"/>
                    </a:ext>
                  </a:extLst>
                </a:gridCol>
              </a:tblGrid>
              <a:tr h="601574">
                <a:tc rowSpan="2">
                  <a:txBody>
                    <a:bodyPr/>
                    <a:lstStyle/>
                    <a:p>
                      <a:endParaRPr lang="en-US" dirty="0"/>
                    </a:p>
                  </a:txBody>
                  <a:tcPr>
                    <a:noFill/>
                  </a:tcPr>
                </a:tc>
                <a:tc>
                  <a:txBody>
                    <a:bodyPr/>
                    <a:lstStyle/>
                    <a:p>
                      <a:pPr algn="ctr"/>
                      <a:r>
                        <a:rPr lang="en-US" sz="3600" dirty="0"/>
                        <a:t>Baby</a:t>
                      </a:r>
                    </a:p>
                  </a:txBody>
                  <a:tcPr/>
                </a:tc>
                <a:tc>
                  <a:txBody>
                    <a:bodyPr/>
                    <a:lstStyle/>
                    <a:p>
                      <a:pPr algn="ctr"/>
                      <a:r>
                        <a:rPr lang="en-US" sz="3600" dirty="0"/>
                        <a:t>Parent</a:t>
                      </a:r>
                    </a:p>
                  </a:txBody>
                  <a:tcPr>
                    <a:solidFill>
                      <a:schemeClr val="tx2"/>
                    </a:solidFill>
                  </a:tcPr>
                </a:tc>
                <a:extLst>
                  <a:ext uri="{0D108BD9-81ED-4DB2-BD59-A6C34878D82A}">
                    <a16:rowId xmlns:a16="http://schemas.microsoft.com/office/drawing/2014/main" val="3944602314"/>
                  </a:ext>
                </a:extLst>
              </a:tr>
              <a:tr h="2355842">
                <a:tc vMerge="1">
                  <a:txBody>
                    <a:bodyPr/>
                    <a:lstStyle/>
                    <a:p>
                      <a:endParaRPr lang="en-US"/>
                    </a:p>
                  </a:txBody>
                  <a:tcPr/>
                </a:tc>
                <a:tc>
                  <a:txBody>
                    <a:bodyPr/>
                    <a:lstStyle/>
                    <a:p>
                      <a:pPr marL="342900" indent="-342900">
                        <a:spcBef>
                          <a:spcPts val="600"/>
                        </a:spcBef>
                        <a:spcAft>
                          <a:spcPts val="600"/>
                        </a:spcAft>
                        <a:buFont typeface="Wingdings" panose="05000000000000000000" pitchFamily="2" charset="2"/>
                        <a:buChar char="Ø"/>
                      </a:pPr>
                      <a:r>
                        <a:rPr lang="en-US" sz="2400" dirty="0"/>
                        <a:t>Difficulty latching</a:t>
                      </a:r>
                    </a:p>
                    <a:p>
                      <a:pPr marL="342900" indent="-342900">
                        <a:spcAft>
                          <a:spcPts val="600"/>
                        </a:spcAft>
                        <a:buFont typeface="Wingdings" panose="05000000000000000000" pitchFamily="2" charset="2"/>
                        <a:buChar char="Ø"/>
                      </a:pPr>
                      <a:r>
                        <a:rPr lang="en-US" sz="2400" dirty="0"/>
                        <a:t>Crying more than anticipated</a:t>
                      </a:r>
                    </a:p>
                    <a:p>
                      <a:pPr marL="342900" indent="-342900">
                        <a:spcAft>
                          <a:spcPts val="600"/>
                        </a:spcAft>
                        <a:buFont typeface="Wingdings" panose="05000000000000000000" pitchFamily="2" charset="2"/>
                        <a:buChar char="Ø"/>
                      </a:pPr>
                      <a:r>
                        <a:rPr lang="en-US" sz="2400" dirty="0"/>
                        <a:t>Not sleeping as much as expected</a:t>
                      </a:r>
                    </a:p>
                  </a:txBody>
                  <a:tcPr>
                    <a:solidFill>
                      <a:schemeClr val="tx2">
                        <a:lumMod val="20000"/>
                        <a:lumOff val="80000"/>
                      </a:schemeClr>
                    </a:solidFill>
                  </a:tcPr>
                </a:tc>
                <a:tc>
                  <a:txBody>
                    <a:bodyPr/>
                    <a:lstStyle/>
                    <a:p>
                      <a:pPr marL="342900" indent="-342900" algn="l" defTabSz="914400" rtl="0" eaLnBrk="1" latinLnBrk="0" hangingPunct="1">
                        <a:spcAft>
                          <a:spcPts val="600"/>
                        </a:spcAft>
                        <a:buFont typeface="Wingdings" panose="05000000000000000000" pitchFamily="2" charset="2"/>
                        <a:buChar char="Ø"/>
                      </a:pPr>
                      <a:r>
                        <a:rPr lang="en-US" sz="2400" kern="1200" dirty="0">
                          <a:solidFill>
                            <a:schemeClr val="dk1"/>
                          </a:solidFill>
                          <a:latin typeface="+mn-lt"/>
                          <a:ea typeface="+mn-ea"/>
                          <a:cs typeface="+mn-cs"/>
                        </a:rPr>
                        <a:t>Perception of not being able to produce enough milk</a:t>
                      </a:r>
                    </a:p>
                    <a:p>
                      <a:pPr marL="342900" indent="-342900" algn="l" defTabSz="914400" rtl="0" eaLnBrk="1" latinLnBrk="0" hangingPunct="1">
                        <a:spcAft>
                          <a:spcPts val="600"/>
                        </a:spcAft>
                        <a:buFont typeface="Wingdings" panose="05000000000000000000" pitchFamily="2" charset="2"/>
                        <a:buChar char="Ø"/>
                      </a:pPr>
                      <a:r>
                        <a:rPr lang="en-US" sz="2400" kern="1200" dirty="0">
                          <a:solidFill>
                            <a:schemeClr val="dk1"/>
                          </a:solidFill>
                          <a:latin typeface="+mn-lt"/>
                          <a:ea typeface="+mn-ea"/>
                          <a:cs typeface="+mn-cs"/>
                        </a:rPr>
                        <a:t>Pain or difficulty breastfeeding</a:t>
                      </a:r>
                    </a:p>
                    <a:p>
                      <a:pPr marL="342900" indent="-342900" algn="l" defTabSz="914400" rtl="0" eaLnBrk="1" latinLnBrk="0" hangingPunct="1">
                        <a:spcAft>
                          <a:spcPts val="600"/>
                        </a:spcAft>
                        <a:buFont typeface="Wingdings" panose="05000000000000000000" pitchFamily="2" charset="2"/>
                        <a:buChar char="Ø"/>
                      </a:pPr>
                      <a:r>
                        <a:rPr lang="en-US" sz="2400" kern="1200" dirty="0">
                          <a:solidFill>
                            <a:schemeClr val="dk1"/>
                          </a:solidFill>
                          <a:latin typeface="+mn-lt"/>
                          <a:ea typeface="+mn-ea"/>
                          <a:cs typeface="+mn-cs"/>
                        </a:rPr>
                        <a:t>Lack of support from friends and family</a:t>
                      </a:r>
                    </a:p>
                  </a:txBody>
                  <a:tcPr>
                    <a:solidFill>
                      <a:schemeClr val="tx2">
                        <a:lumMod val="20000"/>
                        <a:lumOff val="80000"/>
                      </a:schemeClr>
                    </a:solidFill>
                  </a:tcPr>
                </a:tc>
                <a:extLst>
                  <a:ext uri="{0D108BD9-81ED-4DB2-BD59-A6C34878D82A}">
                    <a16:rowId xmlns:a16="http://schemas.microsoft.com/office/drawing/2014/main" val="166488927"/>
                  </a:ext>
                </a:extLst>
              </a:tr>
            </a:tbl>
          </a:graphicData>
        </a:graphic>
      </p:graphicFrame>
      <p:pic>
        <p:nvPicPr>
          <p:cNvPr id="8" name="Picture 7" descr="Shape&#10;&#10;Description automatically generated with low confidence">
            <a:extLst>
              <a:ext uri="{FF2B5EF4-FFF2-40B4-BE49-F238E27FC236}">
                <a16:creationId xmlns:a16="http://schemas.microsoft.com/office/drawing/2014/main" id="{AC79DBD8-7C7D-41C9-B4FB-A327BA327B67}"/>
              </a:ext>
            </a:extLst>
          </p:cNvPr>
          <p:cNvPicPr>
            <a:picLocks noChangeAspect="1"/>
          </p:cNvPicPr>
          <p:nvPr/>
        </p:nvPicPr>
        <p:blipFill>
          <a:blip r:embed="rId3">
            <a:duotone>
              <a:schemeClr val="accent4">
                <a:shade val="45000"/>
                <a:satMod val="135000"/>
              </a:schemeClr>
              <a:prstClr val="white"/>
            </a:duotone>
          </a:blip>
          <a:stretch>
            <a:fillRect/>
          </a:stretch>
        </p:blipFill>
        <p:spPr>
          <a:xfrm>
            <a:off x="220566" y="2248149"/>
            <a:ext cx="2933452" cy="2933452"/>
          </a:xfrm>
          <a:prstGeom prst="rect">
            <a:avLst/>
          </a:prstGeom>
        </p:spPr>
      </p:pic>
    </p:spTree>
    <p:extLst>
      <p:ext uri="{BB962C8B-B14F-4D97-AF65-F5344CB8AC3E}">
        <p14:creationId xmlns:p14="http://schemas.microsoft.com/office/powerpoint/2010/main" val="91223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Common Experiences</a:t>
            </a:r>
          </a:p>
        </p:txBody>
      </p:sp>
      <p:graphicFrame>
        <p:nvGraphicFramePr>
          <p:cNvPr id="7" name="Diagram 6">
            <a:extLst>
              <a:ext uri="{FF2B5EF4-FFF2-40B4-BE49-F238E27FC236}">
                <a16:creationId xmlns:a16="http://schemas.microsoft.com/office/drawing/2014/main" id="{D97B08E4-88AF-4295-94AE-2E322433A1E2}"/>
              </a:ext>
            </a:extLst>
          </p:cNvPr>
          <p:cNvGraphicFramePr/>
          <p:nvPr>
            <p:extLst>
              <p:ext uri="{D42A27DB-BD31-4B8C-83A1-F6EECF244321}">
                <p14:modId xmlns:p14="http://schemas.microsoft.com/office/powerpoint/2010/main" val="3137243936"/>
              </p:ext>
            </p:extLst>
          </p:nvPr>
        </p:nvGraphicFramePr>
        <p:xfrm>
          <a:off x="838199" y="1657039"/>
          <a:ext cx="10942984" cy="354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74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Resources Available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4373218" y="1815547"/>
            <a:ext cx="7262190" cy="3737449"/>
          </a:xfrm>
        </p:spPr>
        <p:txBody>
          <a:bodyPr>
            <a:normAutofit fontScale="92500" lnSpcReduction="10000"/>
          </a:bodyPr>
          <a:lstStyle/>
          <a:p>
            <a:pPr marL="0" indent="0" algn="ctr">
              <a:lnSpc>
                <a:spcPct val="110000"/>
              </a:lnSpc>
              <a:spcBef>
                <a:spcPts val="0"/>
              </a:spcBef>
              <a:buNone/>
            </a:pPr>
            <a:r>
              <a:rPr lang="en-US" dirty="0"/>
              <a:t>If you or someone you know needs support with breastfeeding,      please call the </a:t>
            </a:r>
          </a:p>
          <a:p>
            <a:pPr marL="0" indent="0" algn="ctr">
              <a:lnSpc>
                <a:spcPct val="110000"/>
              </a:lnSpc>
              <a:spcBef>
                <a:spcPts val="0"/>
              </a:spcBef>
              <a:buNone/>
            </a:pPr>
            <a:r>
              <a:rPr lang="en-US" b="1" dirty="0"/>
              <a:t>National Breastfeeding Hotline </a:t>
            </a:r>
            <a:r>
              <a:rPr lang="en-US" dirty="0"/>
              <a:t>at </a:t>
            </a:r>
          </a:p>
          <a:p>
            <a:pPr marL="0" indent="0" algn="ctr">
              <a:lnSpc>
                <a:spcPct val="110000"/>
              </a:lnSpc>
              <a:spcBef>
                <a:spcPts val="0"/>
              </a:spcBef>
              <a:buNone/>
            </a:pPr>
            <a:r>
              <a:rPr lang="en-US" dirty="0"/>
              <a:t>1-800-994-9662</a:t>
            </a:r>
          </a:p>
          <a:p>
            <a:pPr marL="0" indent="0" algn="ctr">
              <a:lnSpc>
                <a:spcPct val="110000"/>
              </a:lnSpc>
              <a:spcBef>
                <a:spcPts val="0"/>
              </a:spcBef>
              <a:buNone/>
            </a:pPr>
            <a:r>
              <a:rPr lang="en-US" dirty="0"/>
              <a:t>or you can call </a:t>
            </a:r>
            <a:r>
              <a:rPr lang="en-US" b="1" dirty="0"/>
              <a:t>2-1-1</a:t>
            </a:r>
          </a:p>
        </p:txBody>
      </p:sp>
      <p:pic>
        <p:nvPicPr>
          <p:cNvPr id="8" name="Picture 7" descr="Shape&#10;&#10;Description automatically generated with low confidence">
            <a:extLst>
              <a:ext uri="{FF2B5EF4-FFF2-40B4-BE49-F238E27FC236}">
                <a16:creationId xmlns:a16="http://schemas.microsoft.com/office/drawing/2014/main" id="{FCECBDE3-8ADA-477D-A656-86A4B3A7A4DC}"/>
              </a:ext>
            </a:extLst>
          </p:cNvPr>
          <p:cNvPicPr>
            <a:picLocks noChangeAspect="1"/>
          </p:cNvPicPr>
          <p:nvPr/>
        </p:nvPicPr>
        <p:blipFill>
          <a:blip r:embed="rId3">
            <a:duotone>
              <a:schemeClr val="accent4">
                <a:shade val="45000"/>
                <a:satMod val="135000"/>
              </a:schemeClr>
              <a:prstClr val="white"/>
            </a:duotone>
          </a:blip>
          <a:stretch>
            <a:fillRect/>
          </a:stretch>
        </p:blipFill>
        <p:spPr>
          <a:xfrm>
            <a:off x="933545" y="1946026"/>
            <a:ext cx="2962594" cy="2962594"/>
          </a:xfrm>
          <a:prstGeom prst="rect">
            <a:avLst/>
          </a:prstGeom>
        </p:spPr>
      </p:pic>
    </p:spTree>
    <p:extLst>
      <p:ext uri="{BB962C8B-B14F-4D97-AF65-F5344CB8AC3E}">
        <p14:creationId xmlns:p14="http://schemas.microsoft.com/office/powerpoint/2010/main" val="282864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Breastfeeding 101</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37C94-B4D0-407B-95F4-18D6567DA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4C40E9-7F0A-4FDE-AD09-9E5E353E6C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E545F74-4234-4C94-A77A-7F0AE0712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MHN</Template>
  <TotalTime>796</TotalTime>
  <Words>1940</Words>
  <Application>Microsoft Office PowerPoint</Application>
  <PresentationFormat>Widescreen</PresentationFormat>
  <Paragraphs>160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MHN</vt:lpstr>
      <vt:lpstr>Breastfeeding 101 Benefits, Tips, and Tricks</vt:lpstr>
      <vt:lpstr>Welcome</vt:lpstr>
      <vt:lpstr>By the end of our time together,     you will…</vt:lpstr>
      <vt:lpstr>3 Things You Need to Know</vt:lpstr>
      <vt:lpstr>Benefits to Breastfeeding</vt:lpstr>
      <vt:lpstr>Common Barriers</vt:lpstr>
      <vt:lpstr>Common Experiences</vt:lpstr>
      <vt:lpstr>Resources Available</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47</cp:revision>
  <dcterms:created xsi:type="dcterms:W3CDTF">2021-03-25T16:45:16Z</dcterms:created>
  <dcterms:modified xsi:type="dcterms:W3CDTF">2022-06-08T18:42:02Z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