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56" r:id="rId5"/>
    <p:sldId id="257" r:id="rId6"/>
    <p:sldId id="258" r:id="rId7"/>
    <p:sldId id="260" r:id="rId8"/>
    <p:sldId id="273" r:id="rId9"/>
    <p:sldId id="274" r:id="rId10"/>
    <p:sldId id="266" r:id="rId11"/>
    <p:sldId id="267" r:id="rId12"/>
    <p:sldId id="268" r:id="rId13"/>
    <p:sldId id="269" r:id="rId14"/>
    <p:sldId id="270" r:id="rId15"/>
    <p:sldId id="271" r:id="rId16"/>
    <p:sldId id="272"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5C7"/>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90ABF-6A3E-4829-B154-CBEC124A8594}" v="5" dt="2022-06-21T17:07:22.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66332" autoAdjust="0"/>
  </p:normalViewPr>
  <p:slideViewPr>
    <p:cSldViewPr snapToGrid="0">
      <p:cViewPr varScale="1">
        <p:scale>
          <a:sx n="75" d="100"/>
          <a:sy n="75" d="100"/>
        </p:scale>
        <p:origin x="16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D4590ABF-6A3E-4829-B154-CBEC124A8594}"/>
    <pc:docChg chg="custSel modMainMaster">
      <pc:chgData name="Vanessa Helfrick Paulus" userId="31639b0a-d3f1-4131-9144-431f213b3c71" providerId="ADAL" clId="{D4590ABF-6A3E-4829-B154-CBEC124A8594}" dt="2022-06-21T17:08:11.745" v="6" actId="1076"/>
      <pc:docMkLst>
        <pc:docMk/>
      </pc:docMkLst>
      <pc:sldMasterChg chg="modSldLayout">
        <pc:chgData name="Vanessa Helfrick Paulus" userId="31639b0a-d3f1-4131-9144-431f213b3c71" providerId="ADAL" clId="{D4590ABF-6A3E-4829-B154-CBEC124A8594}" dt="2022-06-21T17:08:11.745" v="6" actId="1076"/>
        <pc:sldMasterMkLst>
          <pc:docMk/>
          <pc:sldMasterMk cId="3480813256" sldId="2147483660"/>
        </pc:sldMasterMkLst>
        <pc:sldLayoutChg chg="addSp delSp modSp mod">
          <pc:chgData name="Vanessa Helfrick Paulus" userId="31639b0a-d3f1-4131-9144-431f213b3c71" providerId="ADAL" clId="{D4590ABF-6A3E-4829-B154-CBEC124A8594}" dt="2022-06-21T17:08:11.745" v="6" actId="1076"/>
          <pc:sldLayoutMkLst>
            <pc:docMk/>
            <pc:sldMasterMk cId="3480813256" sldId="2147483660"/>
            <pc:sldLayoutMk cId="4086629170" sldId="2147483661"/>
          </pc:sldLayoutMkLst>
          <pc:picChg chg="add mod ord">
            <ac:chgData name="Vanessa Helfrick Paulus" userId="31639b0a-d3f1-4131-9144-431f213b3c71" providerId="ADAL" clId="{D4590ABF-6A3E-4829-B154-CBEC124A8594}" dt="2022-06-21T17:08:11.745" v="6" actId="1076"/>
            <ac:picMkLst>
              <pc:docMk/>
              <pc:sldMasterMk cId="3480813256" sldId="2147483660"/>
              <pc:sldLayoutMk cId="4086629170" sldId="2147483661"/>
              <ac:picMk id="9" creationId="{6DD1773A-873A-3292-2066-D6FAF905D5A1}"/>
            </ac:picMkLst>
          </pc:picChg>
          <pc:picChg chg="del">
            <ac:chgData name="Vanessa Helfrick Paulus" userId="31639b0a-d3f1-4131-9144-431f213b3c71" providerId="ADAL" clId="{D4590ABF-6A3E-4829-B154-CBEC124A8594}" dt="2022-06-21T17:07:24.695" v="1" actId="478"/>
            <ac:picMkLst>
              <pc:docMk/>
              <pc:sldMasterMk cId="3480813256" sldId="2147483660"/>
              <pc:sldLayoutMk cId="4086629170" sldId="2147483661"/>
              <ac:picMk id="12" creationId="{8F2CC94B-737D-43B6-BDB4-F4ACA70C32D4}"/>
            </ac:picMkLst>
          </pc:picChg>
        </pc:sldLayoutChg>
      </pc:sldMasterChg>
    </pc:docChg>
  </pc:docChgLst>
  <pc:docChgLst>
    <pc:chgData name="Vanessa Helfrick Paulus" userId="31639b0a-d3f1-4131-9144-431f213b3c71" providerId="ADAL" clId="{DB6BEC8F-CDD8-4F86-8440-AF6D4FEA9D24}"/>
    <pc:docChg chg="undo redo custSel modSld">
      <pc:chgData name="Vanessa Helfrick Paulus" userId="31639b0a-d3f1-4131-9144-431f213b3c71" providerId="ADAL" clId="{DB6BEC8F-CDD8-4F86-8440-AF6D4FEA9D24}" dt="2021-09-27T20:13:16.952" v="9" actId="1076"/>
      <pc:docMkLst>
        <pc:docMk/>
      </pc:docMkLst>
      <pc:sldChg chg="modSp mod">
        <pc:chgData name="Vanessa Helfrick Paulus" userId="31639b0a-d3f1-4131-9144-431f213b3c71" providerId="ADAL" clId="{DB6BEC8F-CDD8-4F86-8440-AF6D4FEA9D24}" dt="2021-09-27T20:13:16.952" v="9" actId="1076"/>
        <pc:sldMkLst>
          <pc:docMk/>
          <pc:sldMk cId="1339989012" sldId="261"/>
        </pc:sldMkLst>
        <pc:spChg chg="mod">
          <ac:chgData name="Vanessa Helfrick Paulus" userId="31639b0a-d3f1-4131-9144-431f213b3c71" providerId="ADAL" clId="{DB6BEC8F-CDD8-4F86-8440-AF6D4FEA9D24}" dt="2021-09-27T20:13:16.952" v="9" actId="1076"/>
          <ac:spMkLst>
            <pc:docMk/>
            <pc:sldMk cId="1339989012" sldId="261"/>
            <ac:spMk id="3" creationId="{953CE84A-94DB-4594-8427-5BEAB8E4B345}"/>
          </ac:spMkLst>
        </pc:spChg>
      </pc:sldChg>
    </pc:docChg>
  </pc:docChgLst>
  <pc:docChgLst>
    <pc:chgData name="Camila Mena" userId="8c67edcc0fe69e15" providerId="LiveId" clId="{AB892EAD-06FD-4D0A-8F9E-129BADBE68B2}"/>
    <pc:docChg chg="custSel modSld">
      <pc:chgData name="Camila Mena" userId="8c67edcc0fe69e15" providerId="LiveId" clId="{AB892EAD-06FD-4D0A-8F9E-129BADBE68B2}" dt="2021-08-25T23:23:08.908" v="16"/>
      <pc:docMkLst>
        <pc:docMk/>
      </pc:docMkLst>
      <pc:sldChg chg="modNotesTx">
        <pc:chgData name="Camila Mena" userId="8c67edcc0fe69e15" providerId="LiveId" clId="{AB892EAD-06FD-4D0A-8F9E-129BADBE68B2}" dt="2021-08-25T23:23:08.908" v="16"/>
        <pc:sldMkLst>
          <pc:docMk/>
          <pc:sldMk cId="1878435661" sldId="258"/>
        </pc:sldMkLst>
      </pc:sldChg>
      <pc:sldChg chg="modSp mod">
        <pc:chgData name="Camila Mena" userId="8c67edcc0fe69e15" providerId="LiveId" clId="{AB892EAD-06FD-4D0A-8F9E-129BADBE68B2}" dt="2021-08-25T22:16:00.324" v="14" actId="1076"/>
        <pc:sldMkLst>
          <pc:docMk/>
          <pc:sldMk cId="1339989012" sldId="261"/>
        </pc:sldMkLst>
        <pc:spChg chg="mod">
          <ac:chgData name="Camila Mena" userId="8c67edcc0fe69e15" providerId="LiveId" clId="{AB892EAD-06FD-4D0A-8F9E-129BADBE68B2}" dt="2021-08-25T22:16:00.324" v="14" actId="1076"/>
          <ac:spMkLst>
            <pc:docMk/>
            <pc:sldMk cId="1339989012" sldId="261"/>
            <ac:spMk id="2" creationId="{3E3EB2BC-7D22-415A-AFD8-6CD4E8F0E14C}"/>
          </ac:spMkLst>
        </pc:spChg>
      </pc:sldChg>
      <pc:sldChg chg="modNotesTx">
        <pc:chgData name="Camila Mena" userId="8c67edcc0fe69e15" providerId="LiveId" clId="{AB892EAD-06FD-4D0A-8F9E-129BADBE68B2}" dt="2021-08-25T22:13:17.686" v="9" actId="20577"/>
        <pc:sldMkLst>
          <pc:docMk/>
          <pc:sldMk cId="1964090487" sldId="270"/>
        </pc:sldMkLst>
      </pc:sldChg>
      <pc:sldChg chg="modNotesTx">
        <pc:chgData name="Camila Mena" userId="8c67edcc0fe69e15" providerId="LiveId" clId="{AB892EAD-06FD-4D0A-8F9E-129BADBE68B2}" dt="2021-08-25T22:14:42.960" v="12" actId="20577"/>
        <pc:sldMkLst>
          <pc:docMk/>
          <pc:sldMk cId="2307003090" sldId="271"/>
        </pc:sldMkLst>
      </pc:sldChg>
      <pc:sldChg chg="modNotesTx">
        <pc:chgData name="Camila Mena" userId="8c67edcc0fe69e15" providerId="LiveId" clId="{AB892EAD-06FD-4D0A-8F9E-129BADBE68B2}" dt="2021-08-25T23:04:40.380" v="15"/>
        <pc:sldMkLst>
          <pc:docMk/>
          <pc:sldMk cId="3604071828" sldId="2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73733-D8DB-4F40-966C-16F1E7CB27A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636F9834-CC31-476B-893B-DEF648DA710C}">
      <dgm:prSet phldrT="[Text]" custT="1"/>
      <dgm:spPr/>
      <dgm:t>
        <a:bodyPr/>
        <a:lstStyle/>
        <a:p>
          <a:pPr>
            <a:buFont typeface="+mj-lt"/>
            <a:buAutoNum type="arabicPeriod"/>
          </a:pPr>
          <a:r>
            <a:rPr lang="es-419" sz="2100" noProof="0" dirty="0"/>
            <a:t>Los cambios en los </a:t>
          </a:r>
          <a:r>
            <a:rPr lang="es-419" sz="2100" dirty="0"/>
            <a:t>pechos por lo general aparecen</a:t>
          </a:r>
          <a:r>
            <a:rPr sz="2100" dirty="0"/>
            <a:t> 2 o 3 días </a:t>
          </a:r>
          <a:r>
            <a:rPr lang="es-419" sz="2100" noProof="0" dirty="0"/>
            <a:t>después de que el bebé nazca</a:t>
          </a:r>
          <a:r>
            <a:rPr lang="es-419" sz="2100" dirty="0"/>
            <a:t>.</a:t>
          </a:r>
          <a:endParaRPr sz="2100" dirty="0"/>
        </a:p>
      </dgm:t>
    </dgm:pt>
    <dgm:pt modelId="{E7649041-C9B3-423D-B873-0C96D3A1BF29}" type="parTrans" cxnId="{B76DE59E-69B4-4A13-A563-9AB03006259C}">
      <dgm:prSet/>
      <dgm:spPr/>
      <dgm:t>
        <a:bodyPr/>
        <a:lstStyle/>
        <a:p>
          <a:endParaRPr lang="en-US"/>
        </a:p>
      </dgm:t>
    </dgm:pt>
    <dgm:pt modelId="{BBD5CA11-E36F-4D8B-B118-FB78ACA92979}" type="sibTrans" cxnId="{B76DE59E-69B4-4A13-A563-9AB03006259C}">
      <dgm:prSet/>
      <dgm:spPr/>
      <dgm:t>
        <a:bodyPr/>
        <a:lstStyle/>
        <a:p>
          <a:endParaRPr lang="en-US"/>
        </a:p>
      </dgm:t>
    </dgm:pt>
    <dgm:pt modelId="{8D0F5CD2-5634-4EEC-959B-BED1A5B54192}">
      <dgm:prSet/>
      <dgm:spPr/>
      <dgm:t>
        <a:bodyPr/>
        <a:lstStyle/>
        <a:p>
          <a:r>
            <a:rPr dirty="0"/>
            <a:t>La </a:t>
          </a:r>
          <a:r>
            <a:rPr lang="es-419" noProof="0" dirty="0"/>
            <a:t>lactancia materna </a:t>
          </a:r>
          <a:r>
            <a:rPr lang="es-419" dirty="0"/>
            <a:t>requiere</a:t>
          </a:r>
          <a:r>
            <a:rPr dirty="0"/>
            <a:t> </a:t>
          </a:r>
          <a:r>
            <a:rPr lang="es-419" noProof="0" dirty="0"/>
            <a:t>práctica</a:t>
          </a:r>
          <a:r>
            <a:rPr dirty="0"/>
            <a:t>, tanto para </a:t>
          </a:r>
          <a:r>
            <a:rPr lang="es-419" noProof="0" dirty="0"/>
            <a:t>el bebé como </a:t>
          </a:r>
          <a:r>
            <a:rPr dirty="0"/>
            <a:t>para </a:t>
          </a:r>
          <a:r>
            <a:rPr lang="es-419" dirty="0"/>
            <a:t>la madre</a:t>
          </a:r>
        </a:p>
      </dgm:t>
    </dgm:pt>
    <dgm:pt modelId="{20573145-17E4-4FBA-8035-3B9B46BFD1B8}" type="parTrans" cxnId="{FA3FD8DC-B8ED-4C26-83B7-1F614DE61B12}">
      <dgm:prSet/>
      <dgm:spPr/>
      <dgm:t>
        <a:bodyPr/>
        <a:lstStyle/>
        <a:p>
          <a:endParaRPr lang="en-US"/>
        </a:p>
      </dgm:t>
    </dgm:pt>
    <dgm:pt modelId="{9423CDEE-C150-4CEB-933F-980AB6E2F163}" type="sibTrans" cxnId="{FA3FD8DC-B8ED-4C26-83B7-1F614DE61B12}">
      <dgm:prSet/>
      <dgm:spPr/>
      <dgm:t>
        <a:bodyPr/>
        <a:lstStyle/>
        <a:p>
          <a:endParaRPr lang="en-US"/>
        </a:p>
      </dgm:t>
    </dgm:pt>
    <dgm:pt modelId="{0031176B-4CFE-4545-B7B0-3F5448F9CA06}">
      <dgm:prSet/>
      <dgm:spPr/>
      <dgm:t>
        <a:bodyPr/>
        <a:lstStyle/>
        <a:p>
          <a:r>
            <a:rPr lang="es-419" noProof="0" dirty="0"/>
            <a:t>Los bebés a menudo lloran </a:t>
          </a:r>
          <a:r>
            <a:rPr lang="es-419" i="1" noProof="0" dirty="0"/>
            <a:t>más</a:t>
          </a:r>
          <a:r>
            <a:rPr lang="es-419" noProof="0" dirty="0"/>
            <a:t> en su segundo día de vida</a:t>
          </a:r>
          <a:r>
            <a:rPr lang="es-419" dirty="0"/>
            <a:t>.</a:t>
          </a:r>
        </a:p>
      </dgm:t>
    </dgm:pt>
    <dgm:pt modelId="{CA4BE4A9-B015-41BB-886F-D56B6295D535}" type="parTrans" cxnId="{FDB8517F-5EA5-4ED5-AFBA-20893202D7A9}">
      <dgm:prSet/>
      <dgm:spPr/>
      <dgm:t>
        <a:bodyPr/>
        <a:lstStyle/>
        <a:p>
          <a:endParaRPr lang="en-US"/>
        </a:p>
      </dgm:t>
    </dgm:pt>
    <dgm:pt modelId="{A44FBCDA-3F45-4917-98AA-1CF952E60CC0}" type="sibTrans" cxnId="{FDB8517F-5EA5-4ED5-AFBA-20893202D7A9}">
      <dgm:prSet/>
      <dgm:spPr/>
      <dgm:t>
        <a:bodyPr/>
        <a:lstStyle/>
        <a:p>
          <a:endParaRPr lang="en-US"/>
        </a:p>
      </dgm:t>
    </dgm:pt>
    <dgm:pt modelId="{9E76EA30-BE0C-4197-B231-9326F0BD7796}" type="pres">
      <dgm:prSet presAssocID="{0C573733-D8DB-4F40-966C-16F1E7CB27A3}" presName="Name0" presStyleCnt="0">
        <dgm:presLayoutVars>
          <dgm:chMax val="7"/>
          <dgm:chPref val="7"/>
          <dgm:dir/>
        </dgm:presLayoutVars>
      </dgm:prSet>
      <dgm:spPr/>
    </dgm:pt>
    <dgm:pt modelId="{0B99F588-1F8B-4456-82AB-476AEC42EE27}" type="pres">
      <dgm:prSet presAssocID="{0C573733-D8DB-4F40-966C-16F1E7CB27A3}" presName="Name1" presStyleCnt="0"/>
      <dgm:spPr/>
    </dgm:pt>
    <dgm:pt modelId="{B0B3FC29-85CE-408A-A0B5-FC7B27067473}" type="pres">
      <dgm:prSet presAssocID="{0C573733-D8DB-4F40-966C-16F1E7CB27A3}" presName="cycle" presStyleCnt="0"/>
      <dgm:spPr/>
    </dgm:pt>
    <dgm:pt modelId="{3EFA6412-6DC0-473F-B2C9-B417A43E43C2}" type="pres">
      <dgm:prSet presAssocID="{0C573733-D8DB-4F40-966C-16F1E7CB27A3}" presName="srcNode" presStyleLbl="node1" presStyleIdx="0" presStyleCnt="3"/>
      <dgm:spPr/>
    </dgm:pt>
    <dgm:pt modelId="{43F3F745-79BF-475D-A39B-6F9EB7F12609}" type="pres">
      <dgm:prSet presAssocID="{0C573733-D8DB-4F40-966C-16F1E7CB27A3}" presName="conn" presStyleLbl="parChTrans1D2" presStyleIdx="0" presStyleCnt="1"/>
      <dgm:spPr/>
    </dgm:pt>
    <dgm:pt modelId="{940E7F56-56FE-4AF8-8FD8-C56D20566E2F}" type="pres">
      <dgm:prSet presAssocID="{0C573733-D8DB-4F40-966C-16F1E7CB27A3}" presName="extraNode" presStyleLbl="node1" presStyleIdx="0" presStyleCnt="3"/>
      <dgm:spPr/>
    </dgm:pt>
    <dgm:pt modelId="{D4A2CE7F-CC7E-4E4B-82E4-6AE4B8A04159}" type="pres">
      <dgm:prSet presAssocID="{0C573733-D8DB-4F40-966C-16F1E7CB27A3}" presName="dstNode" presStyleLbl="node1" presStyleIdx="0" presStyleCnt="3"/>
      <dgm:spPr/>
    </dgm:pt>
    <dgm:pt modelId="{74AC1260-1A60-4782-8D45-E12A48CACF0D}" type="pres">
      <dgm:prSet presAssocID="{636F9834-CC31-476B-893B-DEF648DA710C}" presName="text_1" presStyleLbl="node1" presStyleIdx="0" presStyleCnt="3">
        <dgm:presLayoutVars>
          <dgm:bulletEnabled val="1"/>
        </dgm:presLayoutVars>
      </dgm:prSet>
      <dgm:spPr/>
    </dgm:pt>
    <dgm:pt modelId="{D85F8965-EF0C-468E-8CE2-9937013AACFC}" type="pres">
      <dgm:prSet presAssocID="{636F9834-CC31-476B-893B-DEF648DA710C}" presName="accent_1" presStyleCnt="0"/>
      <dgm:spPr/>
    </dgm:pt>
    <dgm:pt modelId="{6BA42EAA-3731-46CA-BA19-2F5192C13C44}" type="pres">
      <dgm:prSet presAssocID="{636F9834-CC31-476B-893B-DEF648DA710C}" presName="accentRepeatNode" presStyleLbl="solidFgAcc1" presStyleIdx="0" presStyleCnt="3"/>
      <dgm:spPr>
        <a:solidFill>
          <a:schemeClr val="tx2">
            <a:lumMod val="40000"/>
            <a:lumOff val="60000"/>
          </a:schemeClr>
        </a:solidFill>
      </dgm:spPr>
    </dgm:pt>
    <dgm:pt modelId="{F1DEFD92-A0F3-4006-B819-B9F002762065}" type="pres">
      <dgm:prSet presAssocID="{8D0F5CD2-5634-4EEC-959B-BED1A5B54192}" presName="text_2" presStyleLbl="node1" presStyleIdx="1" presStyleCnt="3" custLinFactNeighborX="-368" custLinFactNeighborY="0">
        <dgm:presLayoutVars>
          <dgm:bulletEnabled val="1"/>
        </dgm:presLayoutVars>
      </dgm:prSet>
      <dgm:spPr/>
    </dgm:pt>
    <dgm:pt modelId="{C2683367-E6F4-406B-94F3-A24C971EEFBF}" type="pres">
      <dgm:prSet presAssocID="{8D0F5CD2-5634-4EEC-959B-BED1A5B54192}" presName="accent_2" presStyleCnt="0"/>
      <dgm:spPr/>
    </dgm:pt>
    <dgm:pt modelId="{7819C0C0-590B-4394-B1B0-C9A48F527A40}" type="pres">
      <dgm:prSet presAssocID="{8D0F5CD2-5634-4EEC-959B-BED1A5B54192}" presName="accentRepeatNode" presStyleLbl="solidFgAcc1" presStyleIdx="1" presStyleCnt="3"/>
      <dgm:spPr>
        <a:solidFill>
          <a:schemeClr val="tx2">
            <a:lumMod val="40000"/>
            <a:lumOff val="60000"/>
          </a:schemeClr>
        </a:solidFill>
      </dgm:spPr>
    </dgm:pt>
    <dgm:pt modelId="{14D9FE03-D9A1-40D1-92A9-0EB275C4E33F}" type="pres">
      <dgm:prSet presAssocID="{0031176B-4CFE-4545-B7B0-3F5448F9CA06}" presName="text_3" presStyleLbl="node1" presStyleIdx="2" presStyleCnt="3">
        <dgm:presLayoutVars>
          <dgm:bulletEnabled val="1"/>
        </dgm:presLayoutVars>
      </dgm:prSet>
      <dgm:spPr/>
    </dgm:pt>
    <dgm:pt modelId="{F5E68CBC-13E6-4099-927D-51CCE98FE21D}" type="pres">
      <dgm:prSet presAssocID="{0031176B-4CFE-4545-B7B0-3F5448F9CA06}" presName="accent_3" presStyleCnt="0"/>
      <dgm:spPr/>
    </dgm:pt>
    <dgm:pt modelId="{F863DD37-7552-4975-B67F-273F887B3107}" type="pres">
      <dgm:prSet presAssocID="{0031176B-4CFE-4545-B7B0-3F5448F9CA06}" presName="accentRepeatNode" presStyleLbl="solidFgAcc1" presStyleIdx="2" presStyleCnt="3"/>
      <dgm:spPr>
        <a:solidFill>
          <a:schemeClr val="tx2">
            <a:lumMod val="40000"/>
            <a:lumOff val="60000"/>
          </a:schemeClr>
        </a:solidFill>
      </dgm:spPr>
    </dgm:pt>
  </dgm:ptLst>
  <dgm:cxnLst>
    <dgm:cxn modelId="{F8874430-F788-43DB-8091-3526ECB40E5A}" type="presOf" srcId="{0C573733-D8DB-4F40-966C-16F1E7CB27A3}" destId="{9E76EA30-BE0C-4197-B231-9326F0BD7796}" srcOrd="0" destOrd="0" presId="urn:microsoft.com/office/officeart/2008/layout/VerticalCurvedList"/>
    <dgm:cxn modelId="{FDB8517F-5EA5-4ED5-AFBA-20893202D7A9}" srcId="{0C573733-D8DB-4F40-966C-16F1E7CB27A3}" destId="{0031176B-4CFE-4545-B7B0-3F5448F9CA06}" srcOrd="2" destOrd="0" parTransId="{CA4BE4A9-B015-41BB-886F-D56B6295D535}" sibTransId="{A44FBCDA-3F45-4917-98AA-1CF952E60CC0}"/>
    <dgm:cxn modelId="{2A93FA8A-DA37-4700-B349-D56B080204BA}" type="presOf" srcId="{0031176B-4CFE-4545-B7B0-3F5448F9CA06}" destId="{14D9FE03-D9A1-40D1-92A9-0EB275C4E33F}" srcOrd="0" destOrd="0" presId="urn:microsoft.com/office/officeart/2008/layout/VerticalCurvedList"/>
    <dgm:cxn modelId="{686B7298-DE4F-4B2D-B8F5-EF4E1785B30F}" type="presOf" srcId="{BBD5CA11-E36F-4D8B-B118-FB78ACA92979}" destId="{43F3F745-79BF-475D-A39B-6F9EB7F12609}" srcOrd="0" destOrd="0" presId="urn:microsoft.com/office/officeart/2008/layout/VerticalCurvedList"/>
    <dgm:cxn modelId="{B76DE59E-69B4-4A13-A563-9AB03006259C}" srcId="{0C573733-D8DB-4F40-966C-16F1E7CB27A3}" destId="{636F9834-CC31-476B-893B-DEF648DA710C}" srcOrd="0" destOrd="0" parTransId="{E7649041-C9B3-423D-B873-0C96D3A1BF29}" sibTransId="{BBD5CA11-E36F-4D8B-B118-FB78ACA92979}"/>
    <dgm:cxn modelId="{052994B2-5352-48C1-AC3B-6587EB94B2FF}" type="presOf" srcId="{636F9834-CC31-476B-893B-DEF648DA710C}" destId="{74AC1260-1A60-4782-8D45-E12A48CACF0D}" srcOrd="0" destOrd="0" presId="urn:microsoft.com/office/officeart/2008/layout/VerticalCurvedList"/>
    <dgm:cxn modelId="{9224A2BB-73C6-4E66-AAC4-0FB6050977F5}" type="presOf" srcId="{8D0F5CD2-5634-4EEC-959B-BED1A5B54192}" destId="{F1DEFD92-A0F3-4006-B819-B9F002762065}" srcOrd="0" destOrd="0" presId="urn:microsoft.com/office/officeart/2008/layout/VerticalCurvedList"/>
    <dgm:cxn modelId="{FA3FD8DC-B8ED-4C26-83B7-1F614DE61B12}" srcId="{0C573733-D8DB-4F40-966C-16F1E7CB27A3}" destId="{8D0F5CD2-5634-4EEC-959B-BED1A5B54192}" srcOrd="1" destOrd="0" parTransId="{20573145-17E4-4FBA-8035-3B9B46BFD1B8}" sibTransId="{9423CDEE-C150-4CEB-933F-980AB6E2F163}"/>
    <dgm:cxn modelId="{D74BAEAB-D1C7-4EB5-8D06-E31A728B643C}" type="presParOf" srcId="{9E76EA30-BE0C-4197-B231-9326F0BD7796}" destId="{0B99F588-1F8B-4456-82AB-476AEC42EE27}" srcOrd="0" destOrd="0" presId="urn:microsoft.com/office/officeart/2008/layout/VerticalCurvedList"/>
    <dgm:cxn modelId="{49F1986A-7C12-4F8E-AA52-ED37AC123129}" type="presParOf" srcId="{0B99F588-1F8B-4456-82AB-476AEC42EE27}" destId="{B0B3FC29-85CE-408A-A0B5-FC7B27067473}" srcOrd="0" destOrd="0" presId="urn:microsoft.com/office/officeart/2008/layout/VerticalCurvedList"/>
    <dgm:cxn modelId="{88DBD29B-17B2-4849-8CC8-E57EE0CFEEE5}" type="presParOf" srcId="{B0B3FC29-85CE-408A-A0B5-FC7B27067473}" destId="{3EFA6412-6DC0-473F-B2C9-B417A43E43C2}" srcOrd="0" destOrd="0" presId="urn:microsoft.com/office/officeart/2008/layout/VerticalCurvedList"/>
    <dgm:cxn modelId="{C44493C2-41D9-46B7-A49B-DE6F57CFF46A}" type="presParOf" srcId="{B0B3FC29-85CE-408A-A0B5-FC7B27067473}" destId="{43F3F745-79BF-475D-A39B-6F9EB7F12609}" srcOrd="1" destOrd="0" presId="urn:microsoft.com/office/officeart/2008/layout/VerticalCurvedList"/>
    <dgm:cxn modelId="{4167FA5C-5272-4463-9DA9-766AE7D11C52}" type="presParOf" srcId="{B0B3FC29-85CE-408A-A0B5-FC7B27067473}" destId="{940E7F56-56FE-4AF8-8FD8-C56D20566E2F}" srcOrd="2" destOrd="0" presId="urn:microsoft.com/office/officeart/2008/layout/VerticalCurvedList"/>
    <dgm:cxn modelId="{44B83F92-9E95-4491-947F-3ECC27FD72FB}" type="presParOf" srcId="{B0B3FC29-85CE-408A-A0B5-FC7B27067473}" destId="{D4A2CE7F-CC7E-4E4B-82E4-6AE4B8A04159}" srcOrd="3" destOrd="0" presId="urn:microsoft.com/office/officeart/2008/layout/VerticalCurvedList"/>
    <dgm:cxn modelId="{B1F657AD-8839-4944-933A-352170CF5D52}" type="presParOf" srcId="{0B99F588-1F8B-4456-82AB-476AEC42EE27}" destId="{74AC1260-1A60-4782-8D45-E12A48CACF0D}" srcOrd="1" destOrd="0" presId="urn:microsoft.com/office/officeart/2008/layout/VerticalCurvedList"/>
    <dgm:cxn modelId="{E1C5DE01-86F7-49AE-9CA5-EC7DAFA7E2E8}" type="presParOf" srcId="{0B99F588-1F8B-4456-82AB-476AEC42EE27}" destId="{D85F8965-EF0C-468E-8CE2-9937013AACFC}" srcOrd="2" destOrd="0" presId="urn:microsoft.com/office/officeart/2008/layout/VerticalCurvedList"/>
    <dgm:cxn modelId="{6C086263-6F70-45B9-90D6-ACF656DDEE73}" type="presParOf" srcId="{D85F8965-EF0C-468E-8CE2-9937013AACFC}" destId="{6BA42EAA-3731-46CA-BA19-2F5192C13C44}" srcOrd="0" destOrd="0" presId="urn:microsoft.com/office/officeart/2008/layout/VerticalCurvedList"/>
    <dgm:cxn modelId="{C066909F-C3E0-4E70-8B63-88277614448C}" type="presParOf" srcId="{0B99F588-1F8B-4456-82AB-476AEC42EE27}" destId="{F1DEFD92-A0F3-4006-B819-B9F002762065}" srcOrd="3" destOrd="0" presId="urn:microsoft.com/office/officeart/2008/layout/VerticalCurvedList"/>
    <dgm:cxn modelId="{AAC4B035-5FDC-43A3-BD02-95B9151B66B8}" type="presParOf" srcId="{0B99F588-1F8B-4456-82AB-476AEC42EE27}" destId="{C2683367-E6F4-406B-94F3-A24C971EEFBF}" srcOrd="4" destOrd="0" presId="urn:microsoft.com/office/officeart/2008/layout/VerticalCurvedList"/>
    <dgm:cxn modelId="{D2CF9CB8-6FA8-4AF0-B82B-1B93365588AC}" type="presParOf" srcId="{C2683367-E6F4-406B-94F3-A24C971EEFBF}" destId="{7819C0C0-590B-4394-B1B0-C9A48F527A40}" srcOrd="0" destOrd="0" presId="urn:microsoft.com/office/officeart/2008/layout/VerticalCurvedList"/>
    <dgm:cxn modelId="{34195B00-F42E-4208-9138-7D1FA3F1F16B}" type="presParOf" srcId="{0B99F588-1F8B-4456-82AB-476AEC42EE27}" destId="{14D9FE03-D9A1-40D1-92A9-0EB275C4E33F}" srcOrd="5" destOrd="0" presId="urn:microsoft.com/office/officeart/2008/layout/VerticalCurvedList"/>
    <dgm:cxn modelId="{FD476228-3011-4EB8-9861-E1247DEE7356}" type="presParOf" srcId="{0B99F588-1F8B-4456-82AB-476AEC42EE27}" destId="{F5E68CBC-13E6-4099-927D-51CCE98FE21D}" srcOrd="6" destOrd="0" presId="urn:microsoft.com/office/officeart/2008/layout/VerticalCurvedList"/>
    <dgm:cxn modelId="{DEF91183-0E9F-49F7-94FA-E21D627D9B92}" type="presParOf" srcId="{F5E68CBC-13E6-4099-927D-51CCE98FE21D}" destId="{F863DD37-7552-4975-B67F-273F887B31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3F745-79BF-475D-A39B-6F9EB7F12609}">
      <dsp:nvSpPr>
        <dsp:cNvPr id="0" name=""/>
        <dsp:cNvSpPr/>
      </dsp:nvSpPr>
      <dsp:spPr>
        <a:xfrm>
          <a:off x="-4005927" y="-614954"/>
          <a:ext cx="4773829" cy="4773829"/>
        </a:xfrm>
        <a:prstGeom prst="blockArc">
          <a:avLst>
            <a:gd name="adj1" fmla="val 18900000"/>
            <a:gd name="adj2" fmla="val 2700000"/>
            <a:gd name="adj3" fmla="val 4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C1260-1A60-4782-8D45-E12A48CACF0D}">
      <dsp:nvSpPr>
        <dsp:cNvPr id="0" name=""/>
        <dsp:cNvSpPr/>
      </dsp:nvSpPr>
      <dsp:spPr>
        <a:xfrm>
          <a:off x="493829" y="354392"/>
          <a:ext cx="10612370"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53340" rIns="53340" bIns="53340" numCol="1" spcCol="1270" anchor="ctr" anchorCtr="0">
          <a:noAutofit/>
        </a:bodyPr>
        <a:lstStyle/>
        <a:p>
          <a:pPr marL="0" lvl="0" indent="0" algn="l" defTabSz="933450">
            <a:lnSpc>
              <a:spcPct val="90000"/>
            </a:lnSpc>
            <a:spcBef>
              <a:spcPct val="0"/>
            </a:spcBef>
            <a:spcAft>
              <a:spcPct val="35000"/>
            </a:spcAft>
            <a:buFont typeface="+mj-lt"/>
            <a:buNone/>
          </a:pPr>
          <a:r>
            <a:rPr lang="es-419" sz="2100" kern="1200" noProof="0" dirty="0"/>
            <a:t>Los cambios en los </a:t>
          </a:r>
          <a:r>
            <a:rPr lang="es-419" sz="2100" kern="1200" dirty="0"/>
            <a:t>pechos por lo general aparecen</a:t>
          </a:r>
          <a:r>
            <a:rPr sz="2100" kern="1200" dirty="0"/>
            <a:t> 2 o 3 días </a:t>
          </a:r>
          <a:r>
            <a:rPr lang="es-419" sz="2100" kern="1200" noProof="0" dirty="0"/>
            <a:t>después de que el bebé nazca</a:t>
          </a:r>
          <a:r>
            <a:rPr lang="es-419" sz="2100" kern="1200" dirty="0"/>
            <a:t>.</a:t>
          </a:r>
          <a:endParaRPr sz="2100" kern="1200" dirty="0"/>
        </a:p>
      </dsp:txBody>
      <dsp:txXfrm>
        <a:off x="493829" y="354392"/>
        <a:ext cx="10612370" cy="708784"/>
      </dsp:txXfrm>
    </dsp:sp>
    <dsp:sp modelId="{6BA42EAA-3731-46CA-BA19-2F5192C13C44}">
      <dsp:nvSpPr>
        <dsp:cNvPr id="0" name=""/>
        <dsp:cNvSpPr/>
      </dsp:nvSpPr>
      <dsp:spPr>
        <a:xfrm>
          <a:off x="50839" y="265794"/>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EFD92-A0F3-4006-B819-B9F002762065}">
      <dsp:nvSpPr>
        <dsp:cNvPr id="0" name=""/>
        <dsp:cNvSpPr/>
      </dsp:nvSpPr>
      <dsp:spPr>
        <a:xfrm>
          <a:off x="713367" y="1417568"/>
          <a:ext cx="10354727"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60960" rIns="60960" bIns="60960" numCol="1" spcCol="1270" anchor="ctr" anchorCtr="0">
          <a:noAutofit/>
        </a:bodyPr>
        <a:lstStyle/>
        <a:p>
          <a:pPr marL="0" lvl="0" indent="0" algn="l" defTabSz="1066800">
            <a:lnSpc>
              <a:spcPct val="90000"/>
            </a:lnSpc>
            <a:spcBef>
              <a:spcPct val="0"/>
            </a:spcBef>
            <a:spcAft>
              <a:spcPct val="35000"/>
            </a:spcAft>
            <a:buNone/>
          </a:pPr>
          <a:r>
            <a:rPr sz="2400" kern="1200" dirty="0"/>
            <a:t>La </a:t>
          </a:r>
          <a:r>
            <a:rPr lang="es-419" sz="2400" kern="1200" noProof="0" dirty="0"/>
            <a:t>lactancia materna </a:t>
          </a:r>
          <a:r>
            <a:rPr lang="es-419" sz="2400" kern="1200" dirty="0"/>
            <a:t>requiere</a:t>
          </a:r>
          <a:r>
            <a:rPr sz="2400" kern="1200" dirty="0"/>
            <a:t> </a:t>
          </a:r>
          <a:r>
            <a:rPr lang="es-419" sz="2400" kern="1200" noProof="0" dirty="0"/>
            <a:t>práctica</a:t>
          </a:r>
          <a:r>
            <a:rPr sz="2400" kern="1200" dirty="0"/>
            <a:t>, tanto para </a:t>
          </a:r>
          <a:r>
            <a:rPr lang="es-419" sz="2400" kern="1200" noProof="0" dirty="0"/>
            <a:t>el bebé como </a:t>
          </a:r>
          <a:r>
            <a:rPr sz="2400" kern="1200" dirty="0"/>
            <a:t>para </a:t>
          </a:r>
          <a:r>
            <a:rPr lang="es-419" sz="2400" kern="1200" dirty="0"/>
            <a:t>la madre</a:t>
          </a:r>
        </a:p>
      </dsp:txBody>
      <dsp:txXfrm>
        <a:off x="713367" y="1417568"/>
        <a:ext cx="10354727" cy="708784"/>
      </dsp:txXfrm>
    </dsp:sp>
    <dsp:sp modelId="{7819C0C0-590B-4394-B1B0-C9A48F527A40}">
      <dsp:nvSpPr>
        <dsp:cNvPr id="0" name=""/>
        <dsp:cNvSpPr/>
      </dsp:nvSpPr>
      <dsp:spPr>
        <a:xfrm>
          <a:off x="308482" y="1328970"/>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9FE03-D9A1-40D1-92A9-0EB275C4E33F}">
      <dsp:nvSpPr>
        <dsp:cNvPr id="0" name=""/>
        <dsp:cNvSpPr/>
      </dsp:nvSpPr>
      <dsp:spPr>
        <a:xfrm>
          <a:off x="493829" y="2480744"/>
          <a:ext cx="10612370" cy="7087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2597" tIns="60960" rIns="60960" bIns="60960" numCol="1" spcCol="1270" anchor="ctr" anchorCtr="0">
          <a:noAutofit/>
        </a:bodyPr>
        <a:lstStyle/>
        <a:p>
          <a:pPr marL="0" lvl="0" indent="0" algn="l" defTabSz="1066800">
            <a:lnSpc>
              <a:spcPct val="90000"/>
            </a:lnSpc>
            <a:spcBef>
              <a:spcPct val="0"/>
            </a:spcBef>
            <a:spcAft>
              <a:spcPct val="35000"/>
            </a:spcAft>
            <a:buNone/>
          </a:pPr>
          <a:r>
            <a:rPr lang="es-419" sz="2400" kern="1200" noProof="0" dirty="0"/>
            <a:t>Los bebés a menudo lloran </a:t>
          </a:r>
          <a:r>
            <a:rPr lang="es-419" sz="2400" i="1" kern="1200" noProof="0" dirty="0"/>
            <a:t>más</a:t>
          </a:r>
          <a:r>
            <a:rPr lang="es-419" sz="2400" kern="1200" noProof="0" dirty="0"/>
            <a:t> en su segundo día de vida</a:t>
          </a:r>
          <a:r>
            <a:rPr lang="es-419" sz="2400" kern="1200" dirty="0"/>
            <a:t>.</a:t>
          </a:r>
        </a:p>
      </dsp:txBody>
      <dsp:txXfrm>
        <a:off x="493829" y="2480744"/>
        <a:ext cx="10612370" cy="708784"/>
      </dsp:txXfrm>
    </dsp:sp>
    <dsp:sp modelId="{F863DD37-7552-4975-B67F-273F887B3107}">
      <dsp:nvSpPr>
        <dsp:cNvPr id="0" name=""/>
        <dsp:cNvSpPr/>
      </dsp:nvSpPr>
      <dsp:spPr>
        <a:xfrm>
          <a:off x="50839" y="2392146"/>
          <a:ext cx="885980" cy="885980"/>
        </a:xfrm>
        <a:prstGeom prst="ellipse">
          <a:avLst/>
        </a:prstGeom>
        <a:solidFill>
          <a:schemeClr val="tx2">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6/21/2022</a:t>
            </a:fld>
            <a:endParaRPr lang="es-419"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s-419" dirty="0"/>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¡Bienvenido! Nos reunimos hoy brevemente para discutir información sobre la lactancia materna. Ya sea que usted o alguien que conozca se esté preparando o amamantando actualmente, queda claro que hay mucha información en torno a este tema y, a menudo, el proceso puede ser más complejo de lo esperado. Como tal, la Maternal Health Network of San Bernardino County trabajó en conjunto con expertos en la materia en el condado de San Bernardino para discutir las tres cosas más importantes que las familias deben saber sobre la lactancia. Esta información se utilizó para realizar esta presentación hoy.</a:t>
            </a:r>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dirty="0"/>
          </a:p>
        </p:txBody>
      </p:sp>
    </p:spTree>
    <p:extLst>
      <p:ext uri="{BB962C8B-B14F-4D97-AF65-F5344CB8AC3E}">
        <p14:creationId xmlns:p14="http://schemas.microsoft.com/office/powerpoint/2010/main" val="322719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Los participantes se organizarán en parejas hoy y se tomarán alrededor de un minuto cada uno para compartir cuál fue la idea más importante que aprendió durante esta presentación.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800" dirty="0">
                <a:effectLst/>
                <a:latin typeface="Calibri" panose="020F0502020204030204" pitchFamily="34" charset="0"/>
                <a:ea typeface="Calibri" panose="020F0502020204030204" pitchFamily="34" charset="0"/>
                <a:cs typeface="Times New Roman" panose="02020603050405020304" pitchFamily="18" charset="0"/>
              </a:rPr>
              <a:t>Puede considerar inclinarse hacia su experiencia personal con la lactancia materna y los desafíos que enfrentó o qué recursos le gustaría conocer en profundidad</a:t>
            </a:r>
            <a:r>
              <a:rPr lang="en-US" dirty="0"/>
              <a:t>. </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dirty="0"/>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800" dirty="0">
                <a:effectLst/>
                <a:latin typeface="Calibri" panose="020F0502020204030204" pitchFamily="34" charset="0"/>
                <a:ea typeface="Calibri" panose="020F0502020204030204" pitchFamily="34" charset="0"/>
                <a:cs typeface="Times New Roman" panose="02020603050405020304" pitchFamily="18" charset="0"/>
              </a:rPr>
              <a:t>¡Bien! Volvamos juntos en grupo y hablemos brevemente sobre lo que se ha aprendido hoy.  ¿Hubo algo que aprendió que haya sido una sorpresa?</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dirty="0"/>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800" dirty="0">
                <a:effectLst/>
                <a:latin typeface="Calibri" panose="020F0502020204030204" pitchFamily="34" charset="0"/>
                <a:ea typeface="Calibri" panose="020F0502020204030204" pitchFamily="34" charset="0"/>
                <a:cs typeface="Times New Roman" panose="02020603050405020304" pitchFamily="18" charset="0"/>
              </a:rPr>
              <a:t>Antes de que se vayan, quiero que dedique un momento para identificar al menos a una persona (podría ser un miembro de la familia, un amigo, o uno de los recursos que discutimos anteriormente) con quien se comunicaría si necesita ayuda con la lactancia.</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dirty="0"/>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Ahora me encantaría saber sobre ustedes. Tenemos unos 5 minutos para preguntas. No duden en plantear sus preguntas al grupo y haré todo lo posible para responder o remitirle a alguien que pueda responder a su pregunta.  </a:t>
            </a:r>
          </a:p>
          <a:p>
            <a:pPr marL="0" marR="0">
              <a:lnSpc>
                <a:spcPct val="107000"/>
              </a:lnSpc>
              <a:spcBef>
                <a:spcPts val="0"/>
              </a:spcBef>
              <a:spcAft>
                <a:spcPts val="800"/>
              </a:spcAft>
            </a:pP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a:t>
            </a:r>
            <a:r>
              <a:rPr lang="es-419" sz="1800" b="1" noProof="0" dirty="0">
                <a:effectLst/>
                <a:latin typeface="Calibri" panose="020F0502020204030204" pitchFamily="34" charset="0"/>
                <a:ea typeface="Calibri" panose="020F0502020204030204" pitchFamily="34" charset="0"/>
                <a:cs typeface="Times New Roman" panose="02020603050405020304" pitchFamily="18" charset="0"/>
              </a:rPr>
              <a:t>SI NO PUEDE RESPONDER A UNA PREGUNTA DE ALGUNO DE LOS PADRES- </a:t>
            </a: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No tengo suficiente información para responder a su pregunta, pero le derivaré a la línea nacional de ayuda para la lactancia materna al 1-800-994-9662.</a:t>
            </a:r>
          </a:p>
          <a:p>
            <a:pPr marL="0" marR="0">
              <a:lnSpc>
                <a:spcPct val="107000"/>
              </a:lnSpc>
              <a:spcBef>
                <a:spcPts val="0"/>
              </a:spcBef>
              <a:spcAft>
                <a:spcPts val="800"/>
              </a:spcAft>
            </a:pP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a:t>
            </a:r>
            <a:r>
              <a:rPr lang="es-419" sz="1800" b="1" noProof="0" dirty="0">
                <a:effectLst/>
                <a:latin typeface="Calibri" panose="020F0502020204030204" pitchFamily="34" charset="0"/>
                <a:ea typeface="Calibri" panose="020F0502020204030204" pitchFamily="34" charset="0"/>
                <a:cs typeface="Times New Roman" panose="02020603050405020304" pitchFamily="18" charset="0"/>
              </a:rPr>
              <a:t>SI NO PUEDE RESPONDER A UNA PREGUNTA DE UN PROVEEDOR- </a:t>
            </a: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No tengo suficiente información para responder a su pregunta, pero le remitiré a Laurie de la Inland Empire Breastfeeding Coalition al teléfono 951.288.1920.</a:t>
            </a:r>
            <a:endParaRPr lang="es-419" b="0"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28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¡Gracias por dedicarnos su tiempo el día de hoy! </a:t>
            </a:r>
          </a:p>
          <a:p>
            <a:pPr marL="0" marR="0">
              <a:lnSpc>
                <a:spcPct val="107000"/>
              </a:lnSpc>
              <a:spcBef>
                <a:spcPts val="0"/>
              </a:spcBef>
              <a:spcAft>
                <a:spcPts val="800"/>
              </a:spcAft>
            </a:pP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Esta presentación fue desarrollada en asociación con </a:t>
            </a:r>
            <a:r>
              <a:rPr lang="es-419" sz="1800" noProof="0" dirty="0"/>
              <a:t>Maternal Health Network of San Bernardino County</a:t>
            </a: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 una colaboración comprometida a apoyar a las familias antes, durante y después del embarazo. Si desea obtener más información sobre la red de salud materna, visite su sitio web en www.maternalhealthnetworksb.com. </a:t>
            </a:r>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dirty="0"/>
          </a:p>
        </p:txBody>
      </p:sp>
    </p:spTree>
    <p:extLst>
      <p:ext uri="{BB962C8B-B14F-4D97-AF65-F5344CB8AC3E}">
        <p14:creationId xmlns:p14="http://schemas.microsoft.com/office/powerpoint/2010/main" val="191795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Mi nombre es [INGRESAR NOMBRE] y soy representante de [INGRESAR ORGANIZACIÓN] y he trabajado en asociación con Maternal Health Network para brindarles esta información el día de hoy. </a:t>
            </a:r>
          </a:p>
          <a:p>
            <a:endParaRPr lang="es-ES" dirty="0"/>
          </a:p>
          <a:p>
            <a:r>
              <a:rPr lang="es-ES" dirty="0"/>
              <a:t>[INTRODUZCA CUALQUIER INFORMACIÓN COMPLEMENTARIA QUE CREA QUE ES ÚTIL PARA QUE LOS PARTICIPANTES LO ENTIENDAN] </a:t>
            </a:r>
          </a:p>
          <a:p>
            <a:endParaRPr lang="en-US" dirty="0">
              <a:solidFill>
                <a:srgbClr val="FF0000"/>
              </a:solidFill>
            </a:endParaRPr>
          </a:p>
          <a:p>
            <a:pPr marL="171450" indent="-171450">
              <a:buFontTx/>
              <a:buChar char="-"/>
            </a:pPr>
            <a:r>
              <a:rPr lang="en-US" b="1" dirty="0">
                <a:solidFill>
                  <a:srgbClr val="FF0000"/>
                </a:solidFill>
              </a:rPr>
              <a:t>SI ALCANZA EL TIEMPO – </a:t>
            </a:r>
            <a:endParaRPr lang="en-US" dirty="0">
              <a:solidFill>
                <a:srgbClr val="FF0000"/>
              </a:solidFill>
            </a:endParaRPr>
          </a:p>
          <a:p>
            <a:pPr marL="0" indent="0">
              <a:buFontTx/>
              <a:buNone/>
            </a:pPr>
            <a:r>
              <a:rPr lang="es-ES" dirty="0"/>
              <a:t>Me gustaría que todos en la sala ahora se vuelvan hacia la persona sentada a su lado, se presenten e indiquen lo que esperan obtener de esta presentación hoy (si es una presentación virtual, solicite a las personas que se presenten en el chat</a:t>
            </a:r>
            <a:r>
              <a:rPr lang="en-US" dirty="0">
                <a:solidFill>
                  <a:srgbClr val="FF0000"/>
                </a:solidFill>
              </a:rPr>
              <a:t>). </a:t>
            </a:r>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dirty="0"/>
          </a:p>
        </p:txBody>
      </p:sp>
    </p:spTree>
    <p:extLst>
      <p:ext uri="{BB962C8B-B14F-4D97-AF65-F5344CB8AC3E}">
        <p14:creationId xmlns:p14="http://schemas.microsoft.com/office/powerpoint/2010/main" val="145596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Nos hemos asociado con expertos locales de WIC y la </a:t>
            </a:r>
            <a:r>
              <a:rPr lang="en-US" dirty="0"/>
              <a:t>Inland Empire Breastfeeding Coalition </a:t>
            </a:r>
            <a:r>
              <a:rPr lang="es-ES" dirty="0"/>
              <a:t>para brindarle lo que ellos creen que son las tres cosas más importantes que debe saber sobre la lactancia materna</a:t>
            </a:r>
            <a:r>
              <a:rPr lang="en-US" dirty="0"/>
              <a:t>.  </a:t>
            </a:r>
          </a:p>
          <a:p>
            <a:endParaRPr lang="en-US" dirty="0"/>
          </a:p>
          <a:p>
            <a:r>
              <a:rPr lang="es-419" noProof="0" dirty="0"/>
              <a:t>Esperamos que al final de esta presentación, usted pueda: </a:t>
            </a:r>
          </a:p>
          <a:p>
            <a:pPr marL="171450" indent="-171450">
              <a:buFont typeface="Arial" panose="020B0604020202020204" pitchFamily="34" charset="0"/>
              <a:buChar char="•"/>
            </a:pPr>
            <a:r>
              <a:rPr lang="es-419" noProof="0" dirty="0"/>
              <a:t>Comprender los principales beneficios de la lactancia maternal para la madre y el bebé.</a:t>
            </a:r>
          </a:p>
          <a:p>
            <a:pPr marL="171450" indent="-171450">
              <a:buFont typeface="Arial" panose="020B0604020202020204" pitchFamily="34" charset="0"/>
              <a:buChar char="•"/>
            </a:pPr>
            <a:r>
              <a:rPr lang="es-419" noProof="0" dirty="0"/>
              <a:t>Conocer las razones comunes por las que las madres dejan de amamantar y cómo enfrentar esos desafíos.</a:t>
            </a:r>
          </a:p>
          <a:p>
            <a:pPr marL="171450" indent="-171450">
              <a:buFont typeface="Arial" panose="020B0604020202020204" pitchFamily="34" charset="0"/>
              <a:buChar char="•"/>
            </a:pPr>
            <a:r>
              <a:rPr lang="es-419" noProof="0" dirty="0"/>
              <a:t>Tener en cuenta las experiencias comunes y normales que ocurren durante la lactancia.</a:t>
            </a:r>
          </a:p>
          <a:p>
            <a:pPr marL="171450" indent="-171450">
              <a:buFont typeface="Arial" panose="020B0604020202020204" pitchFamily="34" charset="0"/>
              <a:buChar char="•"/>
            </a:pPr>
            <a:endParaRPr lang="en-US" dirty="0"/>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Hemos estructurado esta presentación para compartir primero un poco de información con usted, luego podrá charlar con otro participante acerca de lo que ha aprendido.  Finalmente, cerraremos la jornada ofreciendo a los participantes la oportunidad de hacer preguntas.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¿Hay alguna pregunta antes de comenzar?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dirty="0"/>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Hay mucha información sobre la lactancia materna, pero aquí la hemos resumido en tres puntos principales que los expertos en la materia coinciden en que son las cosas más importantes que las familias deben saber sobre la lactancia materna</a:t>
            </a:r>
            <a:r>
              <a:rPr lang="en-US" dirty="0"/>
              <a:t>: </a:t>
            </a:r>
          </a:p>
          <a:p>
            <a:pPr marL="171450" indent="-171450">
              <a:buFont typeface="Arial" panose="020B0604020202020204" pitchFamily="34" charset="0"/>
              <a:buChar char="•"/>
            </a:pPr>
            <a:r>
              <a:rPr lang="es-419" noProof="0" dirty="0"/>
              <a:t>Ventajas</a:t>
            </a:r>
          </a:p>
          <a:p>
            <a:pPr marL="171450" indent="-171450">
              <a:buFont typeface="Arial" panose="020B0604020202020204" pitchFamily="34" charset="0"/>
              <a:buChar char="•"/>
            </a:pPr>
            <a:r>
              <a:rPr lang="es-419" noProof="0" dirty="0"/>
              <a:t>Obstáculos</a:t>
            </a:r>
          </a:p>
          <a:p>
            <a:pPr marL="171450" indent="-171450">
              <a:buFont typeface="Arial" panose="020B0604020202020204" pitchFamily="34" charset="0"/>
              <a:buChar char="•"/>
            </a:pPr>
            <a:r>
              <a:rPr lang="es-419" noProof="0" dirty="0"/>
              <a:t>Experiencias comunes</a:t>
            </a:r>
          </a:p>
          <a:p>
            <a:pPr algn="ctr"/>
            <a:endParaRPr lang="en-US" dirty="0"/>
          </a:p>
          <a:p>
            <a:r>
              <a:rPr lang="es-ES" dirty="0"/>
              <a:t>Después de nuestra revisión de estos tres puntos, le proporcionaré algunos recursos sobre dónde acudir para obtener apoyo</a:t>
            </a:r>
            <a:r>
              <a:rPr lang="en-US" dirty="0"/>
              <a:t>.</a:t>
            </a:r>
          </a:p>
          <a:p>
            <a:endParaRPr lang="en-US" dirty="0"/>
          </a:p>
          <a:p>
            <a:r>
              <a:rPr lang="en-US" dirty="0"/>
              <a: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dirty="0"/>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Tanto el bebé como la madre se benefician de la lactancia materna, por lo que se alienta a las familias a amamantar al menos durante el primer año de vida del bebé. </a:t>
            </a:r>
          </a:p>
          <a:p>
            <a:endParaRPr lang="es-419" noProof="0" dirty="0"/>
          </a:p>
          <a:p>
            <a:r>
              <a:rPr lang="es-419" noProof="0" dirty="0"/>
              <a:t>Como se describe en la diapositiva anterior, las ventajas principales de la lactancia materna incluyen los siguientes.</a:t>
            </a:r>
          </a:p>
          <a:p>
            <a:endParaRPr lang="es-419" noProof="0" dirty="0"/>
          </a:p>
          <a:p>
            <a:r>
              <a:rPr lang="es-419" b="1" noProof="0" dirty="0"/>
              <a:t>PARA EL BEBÉ: </a:t>
            </a:r>
            <a:endParaRPr lang="es-419" b="0" noProof="0" dirty="0"/>
          </a:p>
          <a:p>
            <a:pPr marL="171450" indent="-171450">
              <a:buFont typeface="Arial" panose="020B0604020202020204" pitchFamily="34" charset="0"/>
              <a:buChar char="•"/>
            </a:pPr>
            <a:r>
              <a:rPr lang="es-419" b="0" noProof="0" dirty="0"/>
              <a:t>En pocas palabras, los bebés lactantes son más saludables. </a:t>
            </a:r>
          </a:p>
          <a:p>
            <a:pPr marL="171450" indent="-171450">
              <a:buFont typeface="Arial" panose="020B0604020202020204" pitchFamily="34" charset="0"/>
              <a:buChar char="•"/>
            </a:pPr>
            <a:r>
              <a:rPr lang="es-ES" dirty="0"/>
              <a:t>La lactancia materna se correlaciona con menos infecciones de oído, menos gases, estreñimiento y diarrea </a:t>
            </a:r>
            <a:r>
              <a:rPr lang="es-419" b="0" noProof="0" dirty="0"/>
              <a:t>.</a:t>
            </a:r>
          </a:p>
          <a:p>
            <a:pPr marL="171450" indent="-171450">
              <a:buFont typeface="Arial" panose="020B0604020202020204" pitchFamily="34" charset="0"/>
              <a:buChar char="•"/>
            </a:pPr>
            <a:r>
              <a:rPr lang="es-ES" dirty="0"/>
              <a:t>Además, se sabe que la lactancia materna disminuye el riesgo de neumonía, síndrome de muerte súbita del lactante (SMSL), obesidad infantil y diabetes</a:t>
            </a:r>
            <a:r>
              <a:rPr lang="es-419" b="0" noProof="0" dirty="0"/>
              <a:t>. </a:t>
            </a:r>
          </a:p>
          <a:p>
            <a:endParaRPr lang="es-419" b="1" noProof="0" dirty="0"/>
          </a:p>
          <a:p>
            <a:r>
              <a:rPr lang="es-419" b="1" noProof="0" dirty="0"/>
              <a:t>PARA LA MADRE: </a:t>
            </a:r>
          </a:p>
          <a:p>
            <a:pPr marL="171450" indent="-171450">
              <a:buFont typeface="Arial" panose="020B0604020202020204" pitchFamily="34" charset="0"/>
              <a:buChar char="•"/>
            </a:pPr>
            <a:r>
              <a:rPr lang="es-419" b="0" noProof="0" dirty="0"/>
              <a:t>¡Las madres en lactancia son más saludables! </a:t>
            </a:r>
          </a:p>
          <a:p>
            <a:pPr marL="171450" indent="-171450">
              <a:buFont typeface="Arial" panose="020B0604020202020204" pitchFamily="34" charset="0"/>
              <a:buChar char="•"/>
            </a:pPr>
            <a:r>
              <a:rPr lang="es-ES" dirty="0"/>
              <a:t>La lactancia materna puede ayudar a reducir el sangrado después del nacimiento y puede contribuir a una pérdida de peso más rápida</a:t>
            </a:r>
            <a:r>
              <a:rPr lang="es-419" b="0" noProof="0" dirty="0"/>
              <a:t>. </a:t>
            </a:r>
          </a:p>
          <a:p>
            <a:pPr marL="171450" indent="-171450">
              <a:buFont typeface="Arial" panose="020B0604020202020204" pitchFamily="34" charset="0"/>
              <a:buChar char="•"/>
            </a:pPr>
            <a:r>
              <a:rPr lang="es-ES" dirty="0"/>
              <a:t>Además, la lactancia materna se correlaciona con la disminución del riesgo de cáncer de mama, ovario y útero</a:t>
            </a:r>
            <a:r>
              <a:rPr lang="es-419" b="0" noProof="0" dirty="0"/>
              <a:t>. </a:t>
            </a:r>
          </a:p>
          <a:p>
            <a:endParaRPr lang="es-419" noProof="0" dirty="0"/>
          </a:p>
          <a:p>
            <a:r>
              <a:rPr lang="es-ES" dirty="0"/>
              <a:t>Más allá de estas ventajas, la lactancia también brinda a las familias ahorros económicos que se obtienen al no tener que comprar fórmula y biberones.</a:t>
            </a:r>
            <a:endParaRPr lang="es-419" noProof="0" dirty="0"/>
          </a:p>
          <a:p>
            <a:endParaRPr lang="es-419"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62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Si bien la lactancia materna tiene muchos beneficios, las familias a menudo pueden enfrentar distintos obstáculos al participar en la lactancia que pueden dificultar su continuación. </a:t>
            </a:r>
          </a:p>
          <a:p>
            <a:endParaRPr lang="es-ES" dirty="0"/>
          </a:p>
          <a:p>
            <a:r>
              <a:rPr lang="es-ES" dirty="0"/>
              <a:t>Analicemos algunos de estos obstáculos tanto para el bebé como para la madre que las familias a menudo pueden enfrentar</a:t>
            </a:r>
            <a:r>
              <a:rPr lang="en-US" dirty="0"/>
              <a:t>: </a:t>
            </a:r>
          </a:p>
          <a:p>
            <a:endParaRPr lang="en-US" dirty="0"/>
          </a:p>
          <a:p>
            <a:r>
              <a:rPr lang="en-US" b="1" dirty="0"/>
              <a:t>PARA EL BEBÉ: </a:t>
            </a:r>
          </a:p>
          <a:p>
            <a:pPr marL="171450" indent="-171450">
              <a:buFont typeface="Arial" panose="020B0604020202020204" pitchFamily="34" charset="0"/>
              <a:buChar char="•"/>
            </a:pPr>
            <a:r>
              <a:rPr lang="es-ES" dirty="0"/>
              <a:t>Los bebés comúnmente pueden tener problemas para prenderse, lo que puede resultar frustrante y desmoralizante para la madre si esto persiste</a:t>
            </a:r>
            <a:r>
              <a:rPr lang="en-US" b="0" dirty="0"/>
              <a:t>. </a:t>
            </a:r>
          </a:p>
          <a:p>
            <a:pPr marL="171450" indent="-171450">
              <a:buFont typeface="Arial" panose="020B0604020202020204" pitchFamily="34" charset="0"/>
              <a:buChar char="•"/>
            </a:pPr>
            <a:r>
              <a:rPr lang="es-ES" dirty="0"/>
              <a:t>Además, muchos padres primerizos expresan que su bebé llora más y duerme menos de lo esperado</a:t>
            </a:r>
            <a:r>
              <a:rPr lang="en-US" b="0" dirty="0"/>
              <a:t>. </a:t>
            </a:r>
          </a:p>
          <a:p>
            <a:endParaRPr lang="en-US" b="1" dirty="0"/>
          </a:p>
          <a:p>
            <a:r>
              <a:rPr lang="en-US" b="1" dirty="0"/>
              <a:t>PARA LA MADRE: </a:t>
            </a:r>
          </a:p>
          <a:p>
            <a:pPr marL="171450" indent="-171450">
              <a:buFont typeface="Arial" panose="020B0604020202020204" pitchFamily="34" charset="0"/>
              <a:buChar char="•"/>
            </a:pPr>
            <a:r>
              <a:rPr lang="es-ES" dirty="0"/>
              <a:t>Las madres pueden tener problemas para producir suficiente leche o percibir que no están produciendo lo suficiente, lo que puede hacer que parezca necesario hacer la transición a la fórmula para asegurarse de que su recién nacido tenga suficiente alimento</a:t>
            </a:r>
            <a:r>
              <a:rPr lang="en-US" b="0" dirty="0"/>
              <a:t>. </a:t>
            </a:r>
          </a:p>
          <a:p>
            <a:pPr marL="171450" indent="-171450">
              <a:buFont typeface="Arial" panose="020B0604020202020204" pitchFamily="34" charset="0"/>
              <a:buChar char="•"/>
            </a:pPr>
            <a:r>
              <a:rPr lang="es-ES" dirty="0"/>
              <a:t>Además, la madre puede experimentar dolor u otras dificultades al amamantar. Este dolor se puede controlar mediante diversas intervenciones</a:t>
            </a:r>
            <a:r>
              <a:rPr lang="en-US" b="0" dirty="0"/>
              <a:t>. </a:t>
            </a:r>
          </a:p>
          <a:p>
            <a:pPr marL="171450" indent="-171450">
              <a:buFont typeface="Arial" panose="020B0604020202020204" pitchFamily="34" charset="0"/>
              <a:buChar char="•"/>
            </a:pPr>
            <a:r>
              <a:rPr lang="es-ES" dirty="0"/>
              <a:t>Finalmente, las madres y los bebés necesitan apoyo, y cuando falta dicho respaldo (especialmente para aquellos que experimentan estos obstáculos), la lactancia puede resultar abrumadora</a:t>
            </a:r>
            <a:r>
              <a:rPr lang="en-US" b="0" dirty="0"/>
              <a:t>.</a:t>
            </a:r>
          </a:p>
          <a:p>
            <a:endParaRPr lang="en-US" dirty="0"/>
          </a:p>
          <a:p>
            <a:r>
              <a:rPr lang="es-ES" dirty="0"/>
              <a:t>Lo más importante que debe saber es que estos obstáculos son muy normales y hay una variedad de recursos disponibles para ayudar a quienes los experimentan. Revisaremos algunos recursos un poco más adelante en esta presentación, pero primero, repasemos algunas de las experiencias comunes de las madres al amamantar. </a:t>
            </a:r>
            <a:r>
              <a:rPr lang="en-US" dirty="0"/>
              <a:t>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85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A menudo puede ayudar a entender que muchos padres enfrentan estos obstáculos. Por lo tanto, los expertos en la materia desean dar a conocer que las tres experiencias siguientes son muy comunes: </a:t>
            </a:r>
          </a:p>
          <a:p>
            <a:pPr marL="0" marR="0">
              <a:lnSpc>
                <a:spcPct val="107000"/>
              </a:lnSpc>
              <a:spcBef>
                <a:spcPts val="0"/>
              </a:spcBef>
              <a:spcAft>
                <a:spcPts val="800"/>
              </a:spcAft>
            </a:pP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b="1" noProof="0" dirty="0">
                <a:effectLst/>
                <a:latin typeface="Calibri" panose="020F0502020204030204" pitchFamily="34" charset="0"/>
                <a:ea typeface="Calibri" panose="020F0502020204030204" pitchFamily="34" charset="0"/>
                <a:cs typeface="Times New Roman" panose="02020603050405020304" pitchFamily="18" charset="0"/>
              </a:rPr>
              <a:t>Los cambios en los pechos usualmente toman 2 o 3 días después de que el bebé nazca. </a:t>
            </a: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En sus primeros días, los bebés sólo necesitan calostro. El volumen de leche aumenta en los primeros días después del nacimiento del bebé, por lo que no es necesario preocuparse si los pechos no han cambiado mucho el primer día después del nacimiento. Todos somos diferentes, por lo que no hay una fecha exacta que deba esperar para producir leche. Sin embargo, si no ha experimentado ningún cambio al final del tercer día postparto, debe ponerse en contacto con su médico y un consultor de lactancia.</a:t>
            </a:r>
          </a:p>
          <a:p>
            <a:pPr marL="0" marR="0">
              <a:lnSpc>
                <a:spcPct val="107000"/>
              </a:lnSpc>
              <a:spcBef>
                <a:spcPts val="0"/>
              </a:spcBef>
              <a:spcAft>
                <a:spcPts val="800"/>
              </a:spcAft>
            </a:pP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b="1" noProof="0" dirty="0">
                <a:effectLst/>
                <a:latin typeface="Calibri" panose="020F0502020204030204" pitchFamily="34" charset="0"/>
                <a:ea typeface="Calibri" panose="020F0502020204030204" pitchFamily="34" charset="0"/>
                <a:cs typeface="Times New Roman" panose="02020603050405020304" pitchFamily="18" charset="0"/>
              </a:rPr>
              <a:t>La lactancia materna requiere práctica, tanto para el bebé como para la madre. </a:t>
            </a: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Puede tomar varios días para que el bebé aprenda a prenderse al pecho y sentirse cómodos amamantando, y es muy común que los bebés resistan a prenderse. Hay muchos recursos, que revisaremos juntos en la siguiente diapositiva, que le pueden ayudar si experimenta dificultades para prenderse durante los primeros días y de forma constante. Con la práctica, debe ver pequeñas mejoras en la alimentación del bebé, pero los expertos en la materia señalan que los bebés pueden tener problemas de alimentación cuando están sobreestimulados (por ejemplo, demasiados visitantes, sonidos o luces brillantes). </a:t>
            </a:r>
          </a:p>
          <a:p>
            <a:pPr marL="0" marR="0">
              <a:lnSpc>
                <a:spcPct val="107000"/>
              </a:lnSpc>
              <a:spcBef>
                <a:spcPts val="0"/>
              </a:spcBef>
              <a:spcAft>
                <a:spcPts val="800"/>
              </a:spcAft>
            </a:pPr>
            <a:endParaRPr lang="es-419"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b="1" noProof="0" dirty="0">
                <a:effectLst/>
                <a:latin typeface="Calibri" panose="020F0502020204030204" pitchFamily="34" charset="0"/>
                <a:ea typeface="Calibri" panose="020F0502020204030204" pitchFamily="34" charset="0"/>
                <a:cs typeface="Times New Roman" panose="02020603050405020304" pitchFamily="18" charset="0"/>
              </a:rPr>
              <a:t>Los bebés a menudo lloran </a:t>
            </a:r>
            <a:r>
              <a:rPr lang="es-419" sz="1800" b="1" i="1" noProof="0" dirty="0">
                <a:effectLst/>
                <a:latin typeface="Calibri" panose="020F0502020204030204" pitchFamily="34" charset="0"/>
                <a:ea typeface="Calibri" panose="020F0502020204030204" pitchFamily="34" charset="0"/>
                <a:cs typeface="Times New Roman" panose="02020603050405020304" pitchFamily="18" charset="0"/>
              </a:rPr>
              <a:t>más</a:t>
            </a:r>
            <a:r>
              <a:rPr lang="es-419" sz="1800" b="1" noProof="0" dirty="0">
                <a:effectLst/>
                <a:latin typeface="Calibri" panose="020F0502020204030204" pitchFamily="34" charset="0"/>
                <a:ea typeface="Calibri" panose="020F0502020204030204" pitchFamily="34" charset="0"/>
                <a:cs typeface="Times New Roman" panose="02020603050405020304" pitchFamily="18" charset="0"/>
              </a:rPr>
              <a:t> en su segundo día de vida, y lloran por más razones que solo hambre. </a:t>
            </a: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 Es común que los recién nacidos lloran cuando están aprendiendo a alimentarse, además de llorar a medida que se acostumbran a su nueva vida. Las luces, los ruidos, los pañales y las personas pueden sobreestimular a los bebés. Conocer los diferentes signos (o señales) que los bebés dan ayudará a los padres a identificar cuándo el bebé tiene hambre en lugar de cuando el bebé está sobreestimulado. </a:t>
            </a:r>
            <a:endParaRPr lang="es-419" sz="1200" b="1" noProof="0" dirty="0"/>
          </a:p>
          <a:p>
            <a:endParaRPr lang="es-419" noProof="0" dirty="0"/>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dirty="0"/>
          </a:p>
        </p:txBody>
      </p:sp>
    </p:spTree>
    <p:extLst>
      <p:ext uri="{BB962C8B-B14F-4D97-AF65-F5344CB8AC3E}">
        <p14:creationId xmlns:p14="http://schemas.microsoft.com/office/powerpoint/2010/main" val="213922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Es una buena idea pensar en a quién puede acudir si necesita ayuda para amamantar.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Hay numerosos recursos disponibles para apoyar a las familias con la lactancia materna.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Primero, puede comunicarse con su médico de atención primaria, partera, doula, oficina local de WIC o con un consultor de lactancia certificado internacionalmente.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Además, al comunicarse con la Línea de ayuda para la lactancia materna o a nuestro número local 211, podrá acceder a los recursos que necesita que existen cerca de usted en la comunidad.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Si vive, trabaja o tuvo a su bebé en el condado de Riverside, le recomiendo comunicarse con la Línea de ayuda para lactancia de Loving Support si usted o alguien que conoce necesita ayuda, ya que los agentes pueden ayudarle </a:t>
            </a:r>
            <a:r>
              <a:rPr lang="es-419" sz="1800" noProof="0" dirty="0">
                <a:effectLst/>
                <a:latin typeface="Calibri" panose="020F0502020204030204" pitchFamily="34" charset="0"/>
                <a:ea typeface="Calibri" panose="020F0502020204030204" pitchFamily="34" charset="0"/>
                <a:cs typeface="Times New Roman" panose="02020603050405020304" pitchFamily="18" charset="0"/>
              </a:rPr>
              <a:t>a</a:t>
            </a:r>
            <a:r>
              <a:rPr lang="es-419" sz="1800" dirty="0">
                <a:effectLst/>
                <a:latin typeface="Calibri" panose="020F0502020204030204" pitchFamily="34" charset="0"/>
                <a:ea typeface="Calibri" panose="020F0502020204030204" pitchFamily="34" charset="0"/>
                <a:cs typeface="Times New Roman" panose="02020603050405020304" pitchFamily="18" charset="0"/>
              </a:rPr>
              <a:t> acceder a una variedad de recursos cerca de usted, disponibles para apoyarle a usted y a su familia.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dirty="0"/>
          </a:p>
        </p:txBody>
      </p:sp>
    </p:spTree>
    <p:extLst>
      <p:ext uri="{BB962C8B-B14F-4D97-AF65-F5344CB8AC3E}">
        <p14:creationId xmlns:p14="http://schemas.microsoft.com/office/powerpoint/2010/main" val="306422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800" dirty="0">
                <a:effectLst/>
                <a:latin typeface="Calibri" panose="020F0502020204030204" pitchFamily="34" charset="0"/>
                <a:ea typeface="Calibri" panose="020F0502020204030204" pitchFamily="34" charset="0"/>
                <a:cs typeface="Times New Roman" panose="02020603050405020304" pitchFamily="18" charset="0"/>
              </a:rPr>
              <a:t>Ahora que hemos revisado los tres aspectos más importantes que los expertos en la materia desean dar a conocer sobre la lactancia materna, hablemos de lo que hemos aprendido y consideremos cómo esta información se aplica a sus necesidades específicas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23000">
              <a:schemeClr val="bg2">
                <a:lumMod val="40000"/>
                <a:lumOff val="60000"/>
              </a:schemeClr>
            </a:gs>
            <a:gs pos="50000">
              <a:srgbClr val="B6668E"/>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D1773A-873A-3292-2066-D6FAF905D5A1}"/>
              </a:ext>
            </a:extLst>
          </p:cNvPr>
          <p:cNvPicPr>
            <a:picLocks noChangeAspect="1"/>
          </p:cNvPicPr>
          <p:nvPr userDrawn="1"/>
        </p:nvPicPr>
        <p:blipFill>
          <a:blip r:embed="rId2"/>
          <a:stretch>
            <a:fillRect/>
          </a:stretch>
        </p:blipFill>
        <p:spPr>
          <a:xfrm>
            <a:off x="0" y="0"/>
            <a:ext cx="12192000" cy="8119873"/>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562599" y="-24947"/>
            <a:ext cx="6760437" cy="2387600"/>
          </a:xfrm>
        </p:spPr>
        <p:txBody>
          <a:bodyPr anchor="b">
            <a:normAutofit/>
          </a:bodyPr>
          <a:lstStyle>
            <a:lvl1pPr algn="l">
              <a:defRPr sz="5400">
                <a:solidFill>
                  <a:schemeClr val="bg2">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562599" y="2601119"/>
            <a:ext cx="6760437"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Wave 6">
            <a:extLst>
              <a:ext uri="{FF2B5EF4-FFF2-40B4-BE49-F238E27FC236}">
                <a16:creationId xmlns:a16="http://schemas.microsoft.com/office/drawing/2014/main" id="{15C1E1E6-3BD0-490E-BF21-B7F737AA13FC}"/>
              </a:ext>
            </a:extLst>
          </p:cNvPr>
          <p:cNvSpPr/>
          <p:nvPr userDrawn="1"/>
        </p:nvSpPr>
        <p:spPr>
          <a:xfrm>
            <a:off x="-389555" y="399357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2705" y="6037812"/>
            <a:ext cx="2820112" cy="683663"/>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200" y="1734494"/>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rgbClr val="D8B5C7"/>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dirty="0"/>
              <a:t>Insert Logo</a:t>
            </a:r>
          </a:p>
          <a:p>
            <a:endParaRPr lang="en-US" dirty="0"/>
          </a:p>
        </p:txBody>
      </p:sp>
      <p:pic>
        <p:nvPicPr>
          <p:cNvPr id="14" name="Picture 13">
            <a:extLst>
              <a:ext uri="{FF2B5EF4-FFF2-40B4-BE49-F238E27FC236}">
                <a16:creationId xmlns:a16="http://schemas.microsoft.com/office/drawing/2014/main" id="{DB202CB9-0577-40D9-AE9D-B1A78DA0A10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80979"/>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dirty="0"/>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2559C905-3ACA-4C13-BF7E-6B618E970E6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2" name="Picture 11">
            <a:extLst>
              <a:ext uri="{FF2B5EF4-FFF2-40B4-BE49-F238E27FC236}">
                <a16:creationId xmlns:a16="http://schemas.microsoft.com/office/drawing/2014/main" id="{4F694C67-AB6C-4AE7-BA51-386539EC9B1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200" y="1776412"/>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CC60AFF-AFD8-4959-9874-BCD31C51510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10" name="Picture 9">
            <a:extLst>
              <a:ext uri="{FF2B5EF4-FFF2-40B4-BE49-F238E27FC236}">
                <a16:creationId xmlns:a16="http://schemas.microsoft.com/office/drawing/2014/main" id="{9E4F4151-7113-456C-BA42-A621D8DC3A5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6/21/2022</a:t>
            </a:fld>
            <a:endParaRPr lang="en-US" dirty="0"/>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dirty="0"/>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866F849F-23FA-45F1-AB3B-DAA04C216A5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876" y="5794686"/>
            <a:ext cx="30603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6/21/2022</a:t>
            </a:fld>
            <a:endParaRPr lang="en-US" dirty="0"/>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5221357" y="650116"/>
            <a:ext cx="7305923" cy="1655762"/>
          </a:xfrm>
        </p:spPr>
        <p:txBody>
          <a:bodyPr>
            <a:normAutofit/>
          </a:bodyPr>
          <a:lstStyle/>
          <a:p>
            <a:pPr algn="ctr">
              <a:lnSpc>
                <a:spcPct val="114000"/>
              </a:lnSpc>
              <a:spcBef>
                <a:spcPts val="0"/>
              </a:spcBef>
              <a:spcAft>
                <a:spcPts val="2400"/>
              </a:spcAft>
            </a:pPr>
            <a:r>
              <a:rPr lang="es-419" sz="5000" dirty="0"/>
              <a:t>Lactancia materna 101</a:t>
            </a:r>
            <a:br>
              <a:rPr dirty="0"/>
            </a:br>
            <a:r>
              <a:rPr lang="es-419" sz="3600" b="0" i="1" dirty="0">
                <a:solidFill>
                  <a:schemeClr val="bg2">
                    <a:lumMod val="60000"/>
                    <a:lumOff val="40000"/>
                  </a:schemeClr>
                </a:solidFill>
                <a:latin typeface="Franklin Gothic Book" panose="020B0503020102020204" pitchFamily="34" charset="0"/>
              </a:rPr>
              <a:t>Ventajas, consejos y trucos</a:t>
            </a:r>
            <a:endParaRPr lang="es-419" b="0" dirty="0">
              <a:solidFill>
                <a:schemeClr val="bg2">
                  <a:lumMod val="60000"/>
                  <a:lumOff val="40000"/>
                </a:schemeClr>
              </a:solidFill>
              <a:latin typeface="Franklin Gothic Book" panose="020B0503020102020204" pitchFamily="34" charset="0"/>
            </a:endParaRP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5221357" y="2896361"/>
            <a:ext cx="6330005" cy="1655762"/>
          </a:xfrm>
        </p:spPr>
        <p:txBody>
          <a:bodyPr/>
          <a:lstStyle/>
          <a:p>
            <a:r>
              <a:rPr lang="es-419" dirty="0">
                <a:solidFill>
                  <a:schemeClr val="bg2">
                    <a:lumMod val="75000"/>
                  </a:schemeClr>
                </a:solidFill>
              </a:rPr>
              <a:t>Ingresar fecha y hora</a:t>
            </a:r>
          </a:p>
        </p:txBody>
      </p:sp>
      <p:sp>
        <p:nvSpPr>
          <p:cNvPr id="4" name="Rectangle 3">
            <a:extLst>
              <a:ext uri="{FF2B5EF4-FFF2-40B4-BE49-F238E27FC236}">
                <a16:creationId xmlns:a16="http://schemas.microsoft.com/office/drawing/2014/main" id="{BD962BB1-25FA-46D7-B825-539C848DC7E4}"/>
              </a:ext>
            </a:extLst>
          </p:cNvPr>
          <p:cNvSpPr/>
          <p:nvPr/>
        </p:nvSpPr>
        <p:spPr>
          <a:xfrm>
            <a:off x="1335331" y="4915344"/>
            <a:ext cx="3886026" cy="165576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bg1"/>
                </a:solidFill>
              </a:rPr>
              <a:t>Ingresar logo de la organización</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a:t>Pensar-colaborar-compartir</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525656" y="1910385"/>
            <a:ext cx="9140687" cy="2409824"/>
          </a:xfrm>
        </p:spPr>
        <p:txBody>
          <a:bodyPr>
            <a:normAutofit/>
          </a:bodyPr>
          <a:lstStyle/>
          <a:p>
            <a:pPr marL="0" indent="0" algn="ctr">
              <a:buNone/>
            </a:pPr>
            <a:endParaRPr lang="es-419" sz="2400" b="1" dirty="0"/>
          </a:p>
          <a:p>
            <a:pPr marL="0" indent="0" algn="ctr">
              <a:lnSpc>
                <a:spcPct val="100000"/>
              </a:lnSpc>
              <a:spcAft>
                <a:spcPts val="1200"/>
              </a:spcAft>
              <a:buNone/>
            </a:pPr>
            <a:r>
              <a:rPr lang="es-419" b="1" dirty="0"/>
              <a:t>¿Cuál fue la idea más importante que aprendió durante esta presentación? </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a:t>Discusión en grupo</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2095500" y="1690688"/>
            <a:ext cx="8001000" cy="4351338"/>
          </a:xfrm>
        </p:spPr>
        <p:txBody>
          <a:bodyPr/>
          <a:lstStyle/>
          <a:p>
            <a:pPr marL="0" indent="0" algn="ctr">
              <a:buNone/>
            </a:pPr>
            <a:endParaRPr lang="es-419" b="1" dirty="0"/>
          </a:p>
          <a:p>
            <a:pPr marL="0" indent="0" algn="ctr">
              <a:buNone/>
            </a:pPr>
            <a:r>
              <a:rPr lang="es-419" b="1" dirty="0"/>
              <a:t>¿Hubo algo que aprendió hoy que haya sido una sorpresa?</a:t>
            </a:r>
            <a:endParaRPr lang="es-419" dirty="0"/>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a:t>Reflexión personal</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734494"/>
            <a:ext cx="10515600" cy="2214654"/>
          </a:xfrm>
        </p:spPr>
        <p:txBody>
          <a:bodyPr/>
          <a:lstStyle/>
          <a:p>
            <a:pPr marL="0" indent="0" algn="ctr">
              <a:buNone/>
            </a:pPr>
            <a:endParaRPr lang="es-419" b="1" dirty="0"/>
          </a:p>
          <a:p>
            <a:pPr marL="0" indent="0" algn="ctr">
              <a:lnSpc>
                <a:spcPct val="100000"/>
              </a:lnSpc>
              <a:spcAft>
                <a:spcPts val="1200"/>
              </a:spcAft>
              <a:buNone/>
            </a:pPr>
            <a:r>
              <a:rPr lang="es-419" b="1" dirty="0"/>
              <a:t>¿Con quién se comunicaría si necesitara ayuda con la lactancia materna?</a:t>
            </a: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s-419" dirty="0"/>
              <a:t>¿Preguntas?</a:t>
            </a:r>
          </a:p>
        </p:txBody>
      </p:sp>
      <p:sp>
        <p:nvSpPr>
          <p:cNvPr id="6" name="Title 3">
            <a:extLst>
              <a:ext uri="{FF2B5EF4-FFF2-40B4-BE49-F238E27FC236}">
                <a16:creationId xmlns:a16="http://schemas.microsoft.com/office/drawing/2014/main" id="{884D8584-FFA5-4CE3-8C83-0418DE640B1F}"/>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8200" dirty="0">
                <a:solidFill>
                  <a:schemeClr val="tx1"/>
                </a:solidFill>
              </a:rPr>
              <a:t>Lactancia materna 101</a:t>
            </a:r>
          </a:p>
        </p:txBody>
      </p:sp>
    </p:spTree>
    <p:extLst>
      <p:ext uri="{BB962C8B-B14F-4D97-AF65-F5344CB8AC3E}">
        <p14:creationId xmlns:p14="http://schemas.microsoft.com/office/powerpoint/2010/main" val="360407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8337630" y="-2936748"/>
            <a:ext cx="3970117" cy="4265764"/>
          </a:xfrm>
        </p:spPr>
        <p:txBody>
          <a:bodyPr>
            <a:noAutofit/>
          </a:bodyPr>
          <a:lstStyle/>
          <a:p>
            <a:pPr algn="ctr"/>
            <a:r>
              <a:rPr lang="es-419" sz="7200" dirty="0"/>
              <a:t>¡Gracias!</a:t>
            </a:r>
          </a:p>
        </p:txBody>
      </p:sp>
      <p:sp>
        <p:nvSpPr>
          <p:cNvPr id="3" name="Subtitle 2">
            <a:extLst>
              <a:ext uri="{FF2B5EF4-FFF2-40B4-BE49-F238E27FC236}">
                <a16:creationId xmlns:a16="http://schemas.microsoft.com/office/drawing/2014/main" id="{953CE84A-94DB-4594-8427-5BEAB8E4B345}"/>
              </a:ext>
            </a:extLst>
          </p:cNvPr>
          <p:cNvSpPr>
            <a:spLocks noGrp="1"/>
          </p:cNvSpPr>
          <p:nvPr>
            <p:ph type="subTitle" idx="1"/>
          </p:nvPr>
        </p:nvSpPr>
        <p:spPr>
          <a:xfrm>
            <a:off x="225288" y="5202238"/>
            <a:ext cx="7666381" cy="1655762"/>
          </a:xfrm>
        </p:spPr>
        <p:txBody>
          <a:bodyPr>
            <a:normAutofit/>
          </a:bodyPr>
          <a:lstStyle/>
          <a:p>
            <a:pPr algn="l"/>
            <a:r>
              <a:rPr lang="es-419" sz="2800" dirty="0">
                <a:solidFill>
                  <a:schemeClr val="bg2">
                    <a:lumMod val="75000"/>
                  </a:schemeClr>
                </a:solidFill>
              </a:rPr>
              <a:t>Publicado en 2021.Para obtener información adicional sobre el MHN, visite nuestro sitio web en: </a:t>
            </a:r>
            <a:r>
              <a:rPr lang="es-419" sz="2800" b="1" dirty="0">
                <a:solidFill>
                  <a:schemeClr val="bg2">
                    <a:lumMod val="60000"/>
                    <a:lumOff val="40000"/>
                  </a:schemeClr>
                </a:solidFill>
              </a:rPr>
              <a:t>https://www. maternalhealthnetworksb.com</a:t>
            </a:r>
          </a:p>
          <a:p>
            <a:pPr algn="l"/>
            <a:endParaRPr lang="es-419"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s-419" dirty="0"/>
              <a:t>Bienvenido</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s-419" sz="3500" dirty="0"/>
              <a:t>Ingresar el nombre del presentador</a:t>
            </a:r>
          </a:p>
          <a:p>
            <a:pPr marL="0" indent="0">
              <a:buNone/>
            </a:pPr>
            <a:r>
              <a:rPr lang="es-419" sz="3500" dirty="0"/>
              <a:t>Ingresar organización</a:t>
            </a:r>
          </a:p>
          <a:p>
            <a:pPr marL="0" indent="0">
              <a:buNone/>
            </a:pPr>
            <a:endParaRPr lang="es-419" dirty="0"/>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t>Ingresar fotografía del presentador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Ingresar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s-419" dirty="0"/>
              <a:t>Al final de esta presentación, usted podrá…</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fontScale="62500" lnSpcReduction="20000"/>
          </a:bodyPr>
          <a:lstStyle/>
          <a:p>
            <a:pPr>
              <a:lnSpc>
                <a:spcPct val="110000"/>
              </a:lnSpc>
              <a:spcAft>
                <a:spcPts val="1200"/>
              </a:spcAft>
            </a:pPr>
            <a:r>
              <a:rPr lang="es-419" sz="4100" dirty="0"/>
              <a:t>Comprender los principales beneficios de la lactancia materna para la madre y el bebé.</a:t>
            </a:r>
          </a:p>
          <a:p>
            <a:pPr>
              <a:lnSpc>
                <a:spcPct val="110000"/>
              </a:lnSpc>
              <a:spcAft>
                <a:spcPts val="1200"/>
              </a:spcAft>
            </a:pPr>
            <a:r>
              <a:rPr lang="es-419" sz="4100" dirty="0"/>
              <a:t>Conocer las razones comunes por las que las madres dejan de amamantar y cómo enfrentar esos desafíos.</a:t>
            </a:r>
          </a:p>
          <a:p>
            <a:pPr>
              <a:lnSpc>
                <a:spcPct val="110000"/>
              </a:lnSpc>
              <a:spcAft>
                <a:spcPts val="1200"/>
              </a:spcAft>
            </a:pPr>
            <a:r>
              <a:rPr lang="es-419" sz="4100" dirty="0"/>
              <a:t>Tener en cuenta las experiencias comunes y normales que ocurren durante la lactancia.</a:t>
            </a:r>
          </a:p>
          <a:p>
            <a:endParaRPr lang="es-419" dirty="0"/>
          </a:p>
        </p:txBody>
      </p:sp>
      <p:sp>
        <p:nvSpPr>
          <p:cNvPr id="5" name="Rectangle 4">
            <a:extLst>
              <a:ext uri="{FF2B5EF4-FFF2-40B4-BE49-F238E27FC236}">
                <a16:creationId xmlns:a16="http://schemas.microsoft.com/office/drawing/2014/main" id="{93C56DE5-401A-4EED-9918-736A3E5C4C18}"/>
              </a:ext>
            </a:extLst>
          </p:cNvPr>
          <p:cNvSpPr/>
          <p:nvPr/>
        </p:nvSpPr>
        <p:spPr>
          <a:xfrm>
            <a:off x="7733166" y="4738864"/>
            <a:ext cx="3408948" cy="1251284"/>
          </a:xfrm>
          <a:prstGeom prst="rect">
            <a:avLst/>
          </a:prstGeom>
          <a:solidFill>
            <a:schemeClr val="bg1">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solidFill>
                  <a:schemeClr val="tx1"/>
                </a:solidFill>
              </a:rPr>
              <a:t>Ingresar logo de la organización</a:t>
            </a:r>
          </a:p>
        </p:txBody>
      </p:sp>
    </p:spTree>
    <p:extLst>
      <p:ext uri="{BB962C8B-B14F-4D97-AF65-F5344CB8AC3E}">
        <p14:creationId xmlns:p14="http://schemas.microsoft.com/office/powerpoint/2010/main" val="187843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s-419" dirty="0"/>
              <a:t>3 cosas que necesita saber</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s-419" i="1" dirty="0"/>
              <a:t>Ventajas, obstáculos y experiencias comunes</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8200" dirty="0">
                <a:solidFill>
                  <a:schemeClr val="tx1"/>
                </a:solidFill>
              </a:rPr>
              <a:t>Lactancia materna 101</a:t>
            </a:r>
          </a:p>
        </p:txBody>
      </p:sp>
    </p:spTree>
    <p:extLst>
      <p:ext uri="{BB962C8B-B14F-4D97-AF65-F5344CB8AC3E}">
        <p14:creationId xmlns:p14="http://schemas.microsoft.com/office/powerpoint/2010/main" val="265773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normAutofit/>
          </a:bodyPr>
          <a:lstStyle/>
          <a:p>
            <a:r>
              <a:rPr lang="es-419" sz="5300" dirty="0"/>
              <a:t>Beneficios de la lactancia materna</a:t>
            </a:r>
          </a:p>
        </p:txBody>
      </p:sp>
      <p:sp>
        <p:nvSpPr>
          <p:cNvPr id="6" name="Title 1">
            <a:extLst>
              <a:ext uri="{FF2B5EF4-FFF2-40B4-BE49-F238E27FC236}">
                <a16:creationId xmlns:a16="http://schemas.microsoft.com/office/drawing/2014/main" id="{C0944C05-9619-4FD9-843D-637AD7A9CBA2}"/>
              </a:ext>
            </a:extLst>
          </p:cNvPr>
          <p:cNvSpPr txBox="1">
            <a:spLocks/>
          </p:cNvSpPr>
          <p:nvPr/>
        </p:nvSpPr>
        <p:spPr>
          <a:xfrm>
            <a:off x="838200" y="1208437"/>
            <a:ext cx="10515600" cy="964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2"/>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419" sz="3200" b="0" i="1" u="none" strike="noStrike" kern="1200" cap="none" spc="0" normalizeH="0" baseline="0" noProof="0" dirty="0">
                <a:ln>
                  <a:noFill/>
                </a:ln>
                <a:solidFill>
                  <a:srgbClr val="954F72">
                    <a:lumMod val="60000"/>
                    <a:lumOff val="40000"/>
                  </a:srgbClr>
                </a:solidFill>
                <a:effectLst/>
                <a:uLnTx/>
                <a:uFillTx/>
                <a:latin typeface="Franklin Gothic Book" panose="020B0503020102020204" pitchFamily="34" charset="0"/>
              </a:rPr>
              <a:t>El bebé y la madre son más saludables</a:t>
            </a:r>
          </a:p>
        </p:txBody>
      </p:sp>
      <p:graphicFrame>
        <p:nvGraphicFramePr>
          <p:cNvPr id="7" name="Table 7">
            <a:extLst>
              <a:ext uri="{FF2B5EF4-FFF2-40B4-BE49-F238E27FC236}">
                <a16:creationId xmlns:a16="http://schemas.microsoft.com/office/drawing/2014/main" id="{9A40F1F3-AC1C-4ED0-AD76-A43939BAED87}"/>
              </a:ext>
            </a:extLst>
          </p:cNvPr>
          <p:cNvGraphicFramePr>
            <a:graphicFrameLocks noGrp="1"/>
          </p:cNvGraphicFramePr>
          <p:nvPr>
            <p:extLst>
              <p:ext uri="{D42A27DB-BD31-4B8C-83A1-F6EECF244321}">
                <p14:modId xmlns:p14="http://schemas.microsoft.com/office/powerpoint/2010/main" val="3073151467"/>
              </p:ext>
            </p:extLst>
          </p:nvPr>
        </p:nvGraphicFramePr>
        <p:xfrm>
          <a:off x="400573" y="2185679"/>
          <a:ext cx="11367357" cy="3078480"/>
        </p:xfrm>
        <a:graphic>
          <a:graphicData uri="http://schemas.openxmlformats.org/drawingml/2006/table">
            <a:tbl>
              <a:tblPr firstRow="1" bandRow="1">
                <a:tableStyleId>{00A15C55-8517-42AA-B614-E9B94910E393}</a:tableStyleId>
              </a:tblPr>
              <a:tblGrid>
                <a:gridCol w="2231336">
                  <a:extLst>
                    <a:ext uri="{9D8B030D-6E8A-4147-A177-3AD203B41FA5}">
                      <a16:colId xmlns:a16="http://schemas.microsoft.com/office/drawing/2014/main" val="3089588115"/>
                    </a:ext>
                  </a:extLst>
                </a:gridCol>
                <a:gridCol w="3284054">
                  <a:extLst>
                    <a:ext uri="{9D8B030D-6E8A-4147-A177-3AD203B41FA5}">
                      <a16:colId xmlns:a16="http://schemas.microsoft.com/office/drawing/2014/main" val="1269052993"/>
                    </a:ext>
                  </a:extLst>
                </a:gridCol>
                <a:gridCol w="2427633">
                  <a:extLst>
                    <a:ext uri="{9D8B030D-6E8A-4147-A177-3AD203B41FA5}">
                      <a16:colId xmlns:a16="http://schemas.microsoft.com/office/drawing/2014/main" val="489161066"/>
                    </a:ext>
                  </a:extLst>
                </a:gridCol>
                <a:gridCol w="3424334">
                  <a:extLst>
                    <a:ext uri="{9D8B030D-6E8A-4147-A177-3AD203B41FA5}">
                      <a16:colId xmlns:a16="http://schemas.microsoft.com/office/drawing/2014/main" val="3693114473"/>
                    </a:ext>
                  </a:extLst>
                </a:gridCol>
              </a:tblGrid>
              <a:tr h="601574">
                <a:tc rowSpan="2">
                  <a:txBody>
                    <a:bodyPr/>
                    <a:lstStyle/>
                    <a:p>
                      <a:endParaRPr lang="en-US" dirty="0"/>
                    </a:p>
                  </a:txBody>
                  <a:tcPr>
                    <a:noFill/>
                  </a:tcPr>
                </a:tc>
                <a:tc>
                  <a:txBody>
                    <a:bodyPr/>
                    <a:lstStyle/>
                    <a:p>
                      <a:pPr algn="ctr"/>
                      <a:r>
                        <a:rPr lang="en-US" sz="3600" dirty="0"/>
                        <a:t>Bebé</a:t>
                      </a:r>
                    </a:p>
                  </a:txBody>
                  <a:tcPr/>
                </a:tc>
                <a:tc rowSpan="2">
                  <a:txBody>
                    <a:bodyPr/>
                    <a:lstStyle/>
                    <a:p>
                      <a:endParaRPr lang="es-419" noProof="0" dirty="0"/>
                    </a:p>
                  </a:txBody>
                  <a:tcPr>
                    <a:noFill/>
                  </a:tcPr>
                </a:tc>
                <a:tc>
                  <a:txBody>
                    <a:bodyPr/>
                    <a:lstStyle/>
                    <a:p>
                      <a:pPr algn="ctr"/>
                      <a:r>
                        <a:rPr lang="en-US" sz="3600" dirty="0"/>
                        <a:t>Madre</a:t>
                      </a:r>
                    </a:p>
                  </a:txBody>
                  <a:tcPr/>
                </a:tc>
                <a:extLst>
                  <a:ext uri="{0D108BD9-81ED-4DB2-BD59-A6C34878D82A}">
                    <a16:rowId xmlns:a16="http://schemas.microsoft.com/office/drawing/2014/main" val="3944602314"/>
                  </a:ext>
                </a:extLst>
              </a:tr>
              <a:tr h="2355841">
                <a:tc vMerge="1">
                  <a:txBody>
                    <a:bodyPr/>
                    <a:lstStyle/>
                    <a:p>
                      <a:endParaRPr lang="en-US"/>
                    </a:p>
                  </a:txBody>
                  <a:tcPr/>
                </a:tc>
                <a:tc>
                  <a:txBody>
                    <a:bodyPr/>
                    <a:lstStyle/>
                    <a:p>
                      <a:pPr marL="342900" indent="-342900">
                        <a:spcAft>
                          <a:spcPts val="600"/>
                        </a:spcAft>
                        <a:buFont typeface="Wingdings" panose="05000000000000000000" pitchFamily="2" charset="2"/>
                        <a:buChar char="Ø"/>
                      </a:pPr>
                      <a:r>
                        <a:rPr lang="es-419" sz="2400" noProof="0" dirty="0"/>
                        <a:t>Menos infecciones al oído.</a:t>
                      </a:r>
                    </a:p>
                    <a:p>
                      <a:pPr marL="342900" indent="-342900">
                        <a:spcAft>
                          <a:spcPts val="600"/>
                        </a:spcAft>
                        <a:buFont typeface="Wingdings" panose="05000000000000000000" pitchFamily="2" charset="2"/>
                        <a:buChar char="Ø"/>
                      </a:pPr>
                      <a:r>
                        <a:rPr lang="es-419" sz="2400" noProof="0" dirty="0"/>
                        <a:t>Disminuye el malestar gastrointestinal.</a:t>
                      </a:r>
                    </a:p>
                    <a:p>
                      <a:pPr marL="342900" indent="-342900">
                        <a:spcAft>
                          <a:spcPts val="600"/>
                        </a:spcAft>
                        <a:buFont typeface="Wingdings" panose="05000000000000000000" pitchFamily="2" charset="2"/>
                        <a:buChar char="Ø"/>
                      </a:pPr>
                      <a:r>
                        <a:rPr lang="es-419" sz="2400" noProof="0" dirty="0"/>
                        <a:t>Disminuye los riesgos para la salud. </a:t>
                      </a:r>
                    </a:p>
                  </a:txBody>
                  <a:tcPr>
                    <a:solidFill>
                      <a:schemeClr val="tx2">
                        <a:lumMod val="20000"/>
                        <a:lumOff val="80000"/>
                      </a:schemeClr>
                    </a:solidFill>
                  </a:tcPr>
                </a:tc>
                <a:tc vMerge="1">
                  <a:txBody>
                    <a:bodyPr/>
                    <a:lstStyle/>
                    <a:p>
                      <a:endParaRPr lang="en-US"/>
                    </a:p>
                  </a:txBody>
                  <a:tcPr/>
                </a:tc>
                <a:tc>
                  <a:txBody>
                    <a:bodyPr/>
                    <a:lstStyle/>
                    <a:p>
                      <a:pPr marL="457200" indent="-457200">
                        <a:spcAft>
                          <a:spcPts val="600"/>
                        </a:spcAft>
                        <a:buFont typeface="Wingdings" panose="05000000000000000000" pitchFamily="2" charset="2"/>
                        <a:buChar char="Ø"/>
                      </a:pPr>
                      <a:r>
                        <a:rPr lang="es-419" sz="2400" noProof="0" dirty="0"/>
                        <a:t>Disminuye el sangrado.</a:t>
                      </a:r>
                    </a:p>
                    <a:p>
                      <a:pPr marL="457200" indent="-457200">
                        <a:spcAft>
                          <a:spcPts val="600"/>
                        </a:spcAft>
                        <a:buFont typeface="Wingdings" panose="05000000000000000000" pitchFamily="2" charset="2"/>
                        <a:buChar char="Ø"/>
                      </a:pPr>
                      <a:r>
                        <a:rPr lang="es-419" sz="2400" noProof="0" dirty="0"/>
                        <a:t>Pérdida de peso más rápida.</a:t>
                      </a:r>
                    </a:p>
                    <a:p>
                      <a:pPr marL="457200" indent="-457200">
                        <a:spcAft>
                          <a:spcPts val="600"/>
                        </a:spcAft>
                        <a:buFont typeface="Wingdings" panose="05000000000000000000" pitchFamily="2" charset="2"/>
                        <a:buChar char="Ø"/>
                      </a:pPr>
                      <a:r>
                        <a:rPr lang="es-419" sz="2400" noProof="0" dirty="0"/>
                        <a:t>Disminuye el riesgo de ciertos cánceres.</a:t>
                      </a:r>
                    </a:p>
                  </a:txBody>
                  <a:tcPr>
                    <a:solidFill>
                      <a:schemeClr val="tx2">
                        <a:lumMod val="20000"/>
                        <a:lumOff val="80000"/>
                      </a:schemeClr>
                    </a:solidFill>
                  </a:tcPr>
                </a:tc>
                <a:extLst>
                  <a:ext uri="{0D108BD9-81ED-4DB2-BD59-A6C34878D82A}">
                    <a16:rowId xmlns:a16="http://schemas.microsoft.com/office/drawing/2014/main" val="166488927"/>
                  </a:ext>
                </a:extLst>
              </a:tr>
            </a:tbl>
          </a:graphicData>
        </a:graphic>
      </p:graphicFrame>
      <p:pic>
        <p:nvPicPr>
          <p:cNvPr id="12" name="Picture 11" descr="Shape&#10;&#10;Description automatically generated with low confidence">
            <a:extLst>
              <a:ext uri="{FF2B5EF4-FFF2-40B4-BE49-F238E27FC236}">
                <a16:creationId xmlns:a16="http://schemas.microsoft.com/office/drawing/2014/main" id="{B12BFD66-7680-4228-9674-AF3E71279AB1}"/>
              </a:ext>
            </a:extLst>
          </p:cNvPr>
          <p:cNvPicPr>
            <a:picLocks noChangeAspect="1"/>
          </p:cNvPicPr>
          <p:nvPr/>
        </p:nvPicPr>
        <p:blipFill>
          <a:blip r:embed="rId3">
            <a:duotone>
              <a:schemeClr val="accent4">
                <a:shade val="45000"/>
                <a:satMod val="135000"/>
              </a:schemeClr>
              <a:prstClr val="white"/>
            </a:duotone>
          </a:blip>
          <a:stretch>
            <a:fillRect/>
          </a:stretch>
        </p:blipFill>
        <p:spPr>
          <a:xfrm>
            <a:off x="145774" y="2396048"/>
            <a:ext cx="2573930" cy="257393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57E1B711-5F13-4F93-8832-23BB84EEA32B}"/>
              </a:ext>
            </a:extLst>
          </p:cNvPr>
          <p:cNvPicPr>
            <a:picLocks noChangeAspect="1"/>
          </p:cNvPicPr>
          <p:nvPr/>
        </p:nvPicPr>
        <p:blipFill>
          <a:blip r:embed="rId4">
            <a:duotone>
              <a:schemeClr val="accent4">
                <a:shade val="45000"/>
                <a:satMod val="135000"/>
              </a:schemeClr>
              <a:prstClr val="white"/>
            </a:duotone>
          </a:blip>
          <a:stretch>
            <a:fillRect/>
          </a:stretch>
        </p:blipFill>
        <p:spPr>
          <a:xfrm>
            <a:off x="5797260" y="2185679"/>
            <a:ext cx="2750345" cy="2797039"/>
          </a:xfrm>
          <a:prstGeom prst="rect">
            <a:avLst/>
          </a:prstGeom>
        </p:spPr>
      </p:pic>
    </p:spTree>
    <p:extLst>
      <p:ext uri="{BB962C8B-B14F-4D97-AF65-F5344CB8AC3E}">
        <p14:creationId xmlns:p14="http://schemas.microsoft.com/office/powerpoint/2010/main" val="137267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a:t>Obstáculos comunes</a:t>
            </a:r>
          </a:p>
        </p:txBody>
      </p:sp>
      <p:sp>
        <p:nvSpPr>
          <p:cNvPr id="6" name="Title 1">
            <a:extLst>
              <a:ext uri="{FF2B5EF4-FFF2-40B4-BE49-F238E27FC236}">
                <a16:creationId xmlns:a16="http://schemas.microsoft.com/office/drawing/2014/main" id="{C0944C05-9619-4FD9-843D-637AD7A9CBA2}"/>
              </a:ext>
            </a:extLst>
          </p:cNvPr>
          <p:cNvSpPr txBox="1">
            <a:spLocks/>
          </p:cNvSpPr>
          <p:nvPr/>
        </p:nvSpPr>
        <p:spPr>
          <a:xfrm>
            <a:off x="838200" y="1208437"/>
            <a:ext cx="10515600" cy="964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2"/>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419" sz="3200" b="0" i="1" u="none" strike="noStrike" kern="1200" cap="none" spc="0" normalizeH="0" baseline="0" noProof="0" dirty="0">
                <a:ln>
                  <a:noFill/>
                </a:ln>
                <a:solidFill>
                  <a:srgbClr val="954F72">
                    <a:lumMod val="60000"/>
                    <a:lumOff val="40000"/>
                  </a:srgbClr>
                </a:solidFill>
                <a:effectLst/>
                <a:uLnTx/>
                <a:uFillTx/>
                <a:latin typeface="Franklin Gothic Book" panose="020B0503020102020204" pitchFamily="34" charset="0"/>
              </a:rPr>
              <a:t>El bebé y la ma</a:t>
            </a:r>
            <a:r>
              <a:rPr lang="es-419" sz="3200" b="0" i="1" dirty="0">
                <a:solidFill>
                  <a:srgbClr val="954F72">
                    <a:lumMod val="60000"/>
                    <a:lumOff val="40000"/>
                  </a:srgbClr>
                </a:solidFill>
                <a:latin typeface="Franklin Gothic Book" panose="020B0503020102020204" pitchFamily="34" charset="0"/>
              </a:rPr>
              <a:t>dre </a:t>
            </a:r>
            <a:r>
              <a:rPr kumimoji="0" lang="es-419" sz="3200" b="0" i="1" u="none" strike="noStrike" kern="1200" cap="none" spc="0" normalizeH="0" baseline="0" noProof="0" dirty="0">
                <a:ln>
                  <a:noFill/>
                </a:ln>
                <a:solidFill>
                  <a:srgbClr val="954F72">
                    <a:lumMod val="60000"/>
                    <a:lumOff val="40000"/>
                  </a:srgbClr>
                </a:solidFill>
                <a:effectLst/>
                <a:uLnTx/>
                <a:uFillTx/>
                <a:latin typeface="Franklin Gothic Book" panose="020B0503020102020204" pitchFamily="34" charset="0"/>
              </a:rPr>
              <a:t>pueden encontrar desafíos</a:t>
            </a:r>
          </a:p>
        </p:txBody>
      </p:sp>
      <p:graphicFrame>
        <p:nvGraphicFramePr>
          <p:cNvPr id="7" name="Table 7">
            <a:extLst>
              <a:ext uri="{FF2B5EF4-FFF2-40B4-BE49-F238E27FC236}">
                <a16:creationId xmlns:a16="http://schemas.microsoft.com/office/drawing/2014/main" id="{9A40F1F3-AC1C-4ED0-AD76-A43939BAED87}"/>
              </a:ext>
            </a:extLst>
          </p:cNvPr>
          <p:cNvGraphicFramePr>
            <a:graphicFrameLocks noGrp="1"/>
          </p:cNvGraphicFramePr>
          <p:nvPr>
            <p:extLst>
              <p:ext uri="{D42A27DB-BD31-4B8C-83A1-F6EECF244321}">
                <p14:modId xmlns:p14="http://schemas.microsoft.com/office/powerpoint/2010/main" val="2324004497"/>
              </p:ext>
            </p:extLst>
          </p:nvPr>
        </p:nvGraphicFramePr>
        <p:xfrm>
          <a:off x="400573" y="2185679"/>
          <a:ext cx="11367357" cy="3078480"/>
        </p:xfrm>
        <a:graphic>
          <a:graphicData uri="http://schemas.openxmlformats.org/drawingml/2006/table">
            <a:tbl>
              <a:tblPr firstRow="1" bandRow="1">
                <a:tableStyleId>{00A15C55-8517-42AA-B614-E9B94910E393}</a:tableStyleId>
              </a:tblPr>
              <a:tblGrid>
                <a:gridCol w="2541410">
                  <a:extLst>
                    <a:ext uri="{9D8B030D-6E8A-4147-A177-3AD203B41FA5}">
                      <a16:colId xmlns:a16="http://schemas.microsoft.com/office/drawing/2014/main" val="3089588115"/>
                    </a:ext>
                  </a:extLst>
                </a:gridCol>
                <a:gridCol w="4253947">
                  <a:extLst>
                    <a:ext uri="{9D8B030D-6E8A-4147-A177-3AD203B41FA5}">
                      <a16:colId xmlns:a16="http://schemas.microsoft.com/office/drawing/2014/main" val="1269052993"/>
                    </a:ext>
                  </a:extLst>
                </a:gridCol>
                <a:gridCol w="4572000">
                  <a:extLst>
                    <a:ext uri="{9D8B030D-6E8A-4147-A177-3AD203B41FA5}">
                      <a16:colId xmlns:a16="http://schemas.microsoft.com/office/drawing/2014/main" val="489161066"/>
                    </a:ext>
                  </a:extLst>
                </a:gridCol>
              </a:tblGrid>
              <a:tr h="601574">
                <a:tc rowSpan="2">
                  <a:txBody>
                    <a:bodyPr/>
                    <a:lstStyle/>
                    <a:p>
                      <a:endParaRPr lang="en-US" dirty="0"/>
                    </a:p>
                  </a:txBody>
                  <a:tcPr>
                    <a:noFill/>
                  </a:tcPr>
                </a:tc>
                <a:tc>
                  <a:txBody>
                    <a:bodyPr/>
                    <a:lstStyle/>
                    <a:p>
                      <a:pPr algn="ctr"/>
                      <a:r>
                        <a:rPr lang="en-US" sz="3600" dirty="0"/>
                        <a:t>Bebé</a:t>
                      </a:r>
                    </a:p>
                  </a:txBody>
                  <a:tcPr/>
                </a:tc>
                <a:tc>
                  <a:txBody>
                    <a:bodyPr/>
                    <a:lstStyle/>
                    <a:p>
                      <a:pPr algn="ctr"/>
                      <a:r>
                        <a:rPr lang="en-US" sz="3600" dirty="0"/>
                        <a:t>Madre</a:t>
                      </a:r>
                    </a:p>
                  </a:txBody>
                  <a:tcPr>
                    <a:solidFill>
                      <a:schemeClr val="tx2"/>
                    </a:solidFill>
                  </a:tcPr>
                </a:tc>
                <a:extLst>
                  <a:ext uri="{0D108BD9-81ED-4DB2-BD59-A6C34878D82A}">
                    <a16:rowId xmlns:a16="http://schemas.microsoft.com/office/drawing/2014/main" val="3944602314"/>
                  </a:ext>
                </a:extLst>
              </a:tr>
              <a:tr h="2355842">
                <a:tc vMerge="1">
                  <a:txBody>
                    <a:bodyPr/>
                    <a:lstStyle/>
                    <a:p>
                      <a:endParaRPr lang="en-US"/>
                    </a:p>
                  </a:txBody>
                  <a:tcPr/>
                </a:tc>
                <a:tc>
                  <a:txBody>
                    <a:bodyPr/>
                    <a:lstStyle/>
                    <a:p>
                      <a:pPr marL="342900" indent="-342900">
                        <a:spcBef>
                          <a:spcPts val="600"/>
                        </a:spcBef>
                        <a:spcAft>
                          <a:spcPts val="600"/>
                        </a:spcAft>
                        <a:buFont typeface="Wingdings" panose="05000000000000000000" pitchFamily="2" charset="2"/>
                        <a:buChar char="Ø"/>
                      </a:pPr>
                      <a:r>
                        <a:rPr lang="es-419" sz="2400" noProof="0" dirty="0"/>
                        <a:t>Dificultad para prenderse al pecho.</a:t>
                      </a:r>
                    </a:p>
                    <a:p>
                      <a:pPr marL="342900" indent="-342900">
                        <a:spcAft>
                          <a:spcPts val="600"/>
                        </a:spcAft>
                        <a:buFont typeface="Wingdings" panose="05000000000000000000" pitchFamily="2" charset="2"/>
                        <a:buChar char="Ø"/>
                      </a:pPr>
                      <a:r>
                        <a:rPr lang="es-419" sz="2400" noProof="0" dirty="0"/>
                        <a:t>Llorar más de lo previsto.</a:t>
                      </a:r>
                    </a:p>
                    <a:p>
                      <a:pPr marL="342900" indent="-342900">
                        <a:spcAft>
                          <a:spcPts val="600"/>
                        </a:spcAft>
                        <a:buFont typeface="Wingdings" panose="05000000000000000000" pitchFamily="2" charset="2"/>
                        <a:buChar char="Ø"/>
                      </a:pPr>
                      <a:r>
                        <a:rPr lang="es-419" sz="2400" noProof="0" dirty="0"/>
                        <a:t>No dormir tanto como se esperaría.</a:t>
                      </a:r>
                    </a:p>
                  </a:txBody>
                  <a:tcPr>
                    <a:solidFill>
                      <a:schemeClr val="tx2">
                        <a:lumMod val="20000"/>
                        <a:lumOff val="80000"/>
                      </a:schemeClr>
                    </a:solidFill>
                  </a:tcPr>
                </a:tc>
                <a:tc>
                  <a:txBody>
                    <a:bodyPr/>
                    <a:lstStyle/>
                    <a:p>
                      <a:pPr marL="342900" indent="-342900" algn="l" defTabSz="914400" rtl="0" eaLnBrk="1" latinLnBrk="0" hangingPunct="1">
                        <a:spcAft>
                          <a:spcPts val="600"/>
                        </a:spcAft>
                        <a:buFont typeface="Wingdings" panose="05000000000000000000" pitchFamily="2" charset="2"/>
                        <a:buChar char="Ø"/>
                      </a:pPr>
                      <a:r>
                        <a:rPr lang="es-419" sz="2400" kern="1200" dirty="0">
                          <a:solidFill>
                            <a:schemeClr val="dk1"/>
                          </a:solidFill>
                          <a:latin typeface="+mn-lt"/>
                        </a:rPr>
                        <a:t>Percepción de no poder producir suficiente leche.</a:t>
                      </a:r>
                    </a:p>
                    <a:p>
                      <a:pPr marL="342900" indent="-342900" algn="l" defTabSz="914400" rtl="0" eaLnBrk="1" latinLnBrk="0" hangingPunct="1">
                        <a:spcAft>
                          <a:spcPts val="600"/>
                        </a:spcAft>
                        <a:buFont typeface="Wingdings" panose="05000000000000000000" pitchFamily="2" charset="2"/>
                        <a:buChar char="Ø"/>
                      </a:pPr>
                      <a:r>
                        <a:rPr lang="es-419" sz="2400" kern="1200" dirty="0">
                          <a:solidFill>
                            <a:schemeClr val="dk1"/>
                          </a:solidFill>
                          <a:latin typeface="+mn-lt"/>
                        </a:rPr>
                        <a:t>Dolor o dificultad para amamantar.</a:t>
                      </a:r>
                    </a:p>
                    <a:p>
                      <a:pPr marL="342900" indent="-342900" algn="l" defTabSz="914400" rtl="0" eaLnBrk="1" latinLnBrk="0" hangingPunct="1">
                        <a:spcAft>
                          <a:spcPts val="600"/>
                        </a:spcAft>
                        <a:buFont typeface="Wingdings" panose="05000000000000000000" pitchFamily="2" charset="2"/>
                        <a:buChar char="Ø"/>
                      </a:pPr>
                      <a:r>
                        <a:rPr lang="es-419" sz="2400" kern="1200" dirty="0">
                          <a:solidFill>
                            <a:schemeClr val="dk1"/>
                          </a:solidFill>
                          <a:latin typeface="+mn-lt"/>
                        </a:rPr>
                        <a:t>Falta de apoyo de amigos y familiares.</a:t>
                      </a:r>
                    </a:p>
                  </a:txBody>
                  <a:tcPr>
                    <a:solidFill>
                      <a:schemeClr val="tx2">
                        <a:lumMod val="20000"/>
                        <a:lumOff val="80000"/>
                      </a:schemeClr>
                    </a:solidFill>
                  </a:tcPr>
                </a:tc>
                <a:extLst>
                  <a:ext uri="{0D108BD9-81ED-4DB2-BD59-A6C34878D82A}">
                    <a16:rowId xmlns:a16="http://schemas.microsoft.com/office/drawing/2014/main" val="166488927"/>
                  </a:ext>
                </a:extLst>
              </a:tr>
            </a:tbl>
          </a:graphicData>
        </a:graphic>
      </p:graphicFrame>
      <p:pic>
        <p:nvPicPr>
          <p:cNvPr id="8" name="Picture 7" descr="Shape&#10;&#10;Description automatically generated with low confidence">
            <a:extLst>
              <a:ext uri="{FF2B5EF4-FFF2-40B4-BE49-F238E27FC236}">
                <a16:creationId xmlns:a16="http://schemas.microsoft.com/office/drawing/2014/main" id="{AC79DBD8-7C7D-41C9-B4FB-A327BA327B67}"/>
              </a:ext>
            </a:extLst>
          </p:cNvPr>
          <p:cNvPicPr>
            <a:picLocks noChangeAspect="1"/>
          </p:cNvPicPr>
          <p:nvPr/>
        </p:nvPicPr>
        <p:blipFill>
          <a:blip r:embed="rId3">
            <a:duotone>
              <a:schemeClr val="accent4">
                <a:shade val="45000"/>
                <a:satMod val="135000"/>
              </a:schemeClr>
              <a:prstClr val="white"/>
            </a:duotone>
          </a:blip>
          <a:stretch>
            <a:fillRect/>
          </a:stretch>
        </p:blipFill>
        <p:spPr>
          <a:xfrm>
            <a:off x="220566" y="2248149"/>
            <a:ext cx="2933452" cy="2933452"/>
          </a:xfrm>
          <a:prstGeom prst="rect">
            <a:avLst/>
          </a:prstGeom>
        </p:spPr>
      </p:pic>
    </p:spTree>
    <p:extLst>
      <p:ext uri="{BB962C8B-B14F-4D97-AF65-F5344CB8AC3E}">
        <p14:creationId xmlns:p14="http://schemas.microsoft.com/office/powerpoint/2010/main" val="91223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a:t>Experiencias comunes</a:t>
            </a:r>
          </a:p>
        </p:txBody>
      </p:sp>
      <p:graphicFrame>
        <p:nvGraphicFramePr>
          <p:cNvPr id="7" name="Diagram 6">
            <a:extLst>
              <a:ext uri="{FF2B5EF4-FFF2-40B4-BE49-F238E27FC236}">
                <a16:creationId xmlns:a16="http://schemas.microsoft.com/office/drawing/2014/main" id="{D97B08E4-88AF-4295-94AE-2E322433A1E2}"/>
              </a:ext>
            </a:extLst>
          </p:cNvPr>
          <p:cNvGraphicFramePr/>
          <p:nvPr>
            <p:extLst>
              <p:ext uri="{D42A27DB-BD31-4B8C-83A1-F6EECF244321}">
                <p14:modId xmlns:p14="http://schemas.microsoft.com/office/powerpoint/2010/main" val="402368583"/>
              </p:ext>
            </p:extLst>
          </p:nvPr>
        </p:nvGraphicFramePr>
        <p:xfrm>
          <a:off x="838198" y="1657039"/>
          <a:ext cx="11153173" cy="3543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74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s-419" dirty="0"/>
              <a:t>Recursos disponibles</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4373218" y="1815547"/>
            <a:ext cx="7262190" cy="3737449"/>
          </a:xfrm>
        </p:spPr>
        <p:txBody>
          <a:bodyPr>
            <a:normAutofit fontScale="92500" lnSpcReduction="20000"/>
          </a:bodyPr>
          <a:lstStyle/>
          <a:p>
            <a:pPr marL="0" indent="0" algn="ctr">
              <a:lnSpc>
                <a:spcPct val="110000"/>
              </a:lnSpc>
              <a:spcBef>
                <a:spcPts val="0"/>
              </a:spcBef>
              <a:buNone/>
            </a:pPr>
            <a:r>
              <a:rPr lang="es-419" dirty="0"/>
              <a:t>Si usted o alguien que conoce necesita apoyo para amamantar, llame a la </a:t>
            </a:r>
          </a:p>
          <a:p>
            <a:pPr marL="0" indent="0" algn="ctr">
              <a:lnSpc>
                <a:spcPct val="110000"/>
              </a:lnSpc>
              <a:spcBef>
                <a:spcPts val="0"/>
              </a:spcBef>
              <a:buNone/>
            </a:pPr>
            <a:r>
              <a:rPr lang="es-419" b="1" dirty="0"/>
              <a:t>Línea de ayuda para la lactancia materna </a:t>
            </a:r>
            <a:r>
              <a:rPr lang="es-419" dirty="0"/>
              <a:t>al teléfono </a:t>
            </a:r>
          </a:p>
          <a:p>
            <a:pPr marL="0" indent="0" algn="ctr">
              <a:lnSpc>
                <a:spcPct val="110000"/>
              </a:lnSpc>
              <a:spcBef>
                <a:spcPts val="0"/>
              </a:spcBef>
              <a:buNone/>
            </a:pPr>
            <a:r>
              <a:rPr lang="es-419" dirty="0"/>
              <a:t>1-800-994-9662</a:t>
            </a:r>
          </a:p>
          <a:p>
            <a:pPr marL="0" indent="0" algn="ctr">
              <a:lnSpc>
                <a:spcPct val="110000"/>
              </a:lnSpc>
              <a:spcBef>
                <a:spcPts val="0"/>
              </a:spcBef>
              <a:buNone/>
            </a:pPr>
            <a:r>
              <a:rPr lang="es-419" dirty="0"/>
              <a:t>o </a:t>
            </a:r>
            <a:r>
              <a:rPr lang="es-419" b="1" dirty="0"/>
              <a:t>al 2-1-1</a:t>
            </a:r>
          </a:p>
        </p:txBody>
      </p:sp>
      <p:pic>
        <p:nvPicPr>
          <p:cNvPr id="8" name="Picture 7" descr="Shape&#10;&#10;Description automatically generated with low confidence">
            <a:extLst>
              <a:ext uri="{FF2B5EF4-FFF2-40B4-BE49-F238E27FC236}">
                <a16:creationId xmlns:a16="http://schemas.microsoft.com/office/drawing/2014/main" id="{FCECBDE3-8ADA-477D-A656-86A4B3A7A4DC}"/>
              </a:ext>
            </a:extLst>
          </p:cNvPr>
          <p:cNvPicPr>
            <a:picLocks noChangeAspect="1"/>
          </p:cNvPicPr>
          <p:nvPr/>
        </p:nvPicPr>
        <p:blipFill>
          <a:blip r:embed="rId3">
            <a:duotone>
              <a:schemeClr val="accent4">
                <a:shade val="45000"/>
                <a:satMod val="135000"/>
              </a:schemeClr>
              <a:prstClr val="white"/>
            </a:duotone>
          </a:blip>
          <a:stretch>
            <a:fillRect/>
          </a:stretch>
        </p:blipFill>
        <p:spPr>
          <a:xfrm>
            <a:off x="933545" y="1946026"/>
            <a:ext cx="2962594" cy="2962594"/>
          </a:xfrm>
          <a:prstGeom prst="rect">
            <a:avLst/>
          </a:prstGeom>
        </p:spPr>
      </p:pic>
    </p:spTree>
    <p:extLst>
      <p:ext uri="{BB962C8B-B14F-4D97-AF65-F5344CB8AC3E}">
        <p14:creationId xmlns:p14="http://schemas.microsoft.com/office/powerpoint/2010/main" val="282864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s-419" dirty="0"/>
              <a:t>Hablemos…</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795338"/>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8200" dirty="0">
                <a:solidFill>
                  <a:schemeClr val="tx1"/>
                </a:solidFill>
              </a:rPr>
              <a:t>Lactancia materna 101</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6" ma:contentTypeDescription="Create a new document." ma:contentTypeScope="" ma:versionID="305f630ce667c8d6047427bc2e406a1e">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296c7536124ecd71ba0d6d25a68520b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3ba762-2ba6-4555-baae-00476115eb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d8fee7-1e8f-40e0-b7f6-5ab175186571}" ma:internalName="TaxCatchAll" ma:showField="CatchAllData" ma:web="887d5c03-7ef8-44a5-84bc-0b2768140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7d5c03-7ef8-44a5-84bc-0b2768140d17" xsi:nil="true"/>
    <lcf76f155ced4ddcb4097134ff3c332f xmlns="dda31852-0824-4e9a-b702-9c57543736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6AC292-2687-4B27-86DC-5766947CFE56}">
  <ds:schemaRefs>
    <ds:schemaRef ds:uri="http://schemas.microsoft.com/sharepoint/v3/contenttype/forms"/>
  </ds:schemaRefs>
</ds:datastoreItem>
</file>

<file path=customXml/itemProps2.xml><?xml version="1.0" encoding="utf-8"?>
<ds:datastoreItem xmlns:ds="http://schemas.openxmlformats.org/officeDocument/2006/customXml" ds:itemID="{F6074298-A1A8-45F0-894C-3D346F4D1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31852-0824-4e9a-b702-9c57543736b3"/>
    <ds:schemaRef ds:uri="887d5c03-7ef8-44a5-84bc-0b276814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6C9E76-4CC1-4758-B02C-43FD654DEA30}">
  <ds:schemaRefs>
    <ds:schemaRef ds:uri="http://schemas.microsoft.com/office/2006/metadata/properties"/>
    <ds:schemaRef ds:uri="http://schemas.microsoft.com/office/infopath/2007/PartnerControls"/>
    <ds:schemaRef ds:uri="887d5c03-7ef8-44a5-84bc-0b2768140d17"/>
    <ds:schemaRef ds:uri="dda31852-0824-4e9a-b702-9c57543736b3"/>
  </ds:schemaRefs>
</ds:datastoreItem>
</file>

<file path=docProps/app.xml><?xml version="1.0" encoding="utf-8"?>
<Properties xmlns="http://schemas.openxmlformats.org/officeDocument/2006/extended-properties" xmlns:vt="http://schemas.openxmlformats.org/officeDocument/2006/docPropsVTypes">
  <Template>MHN</Template>
  <TotalTime>1431</TotalTime>
  <Words>2123</Words>
  <Application>Microsoft Office PowerPoint</Application>
  <PresentationFormat>Widescreen</PresentationFormat>
  <Paragraphs>158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Franklin Gothic Book</vt:lpstr>
      <vt:lpstr>Franklin Gothic Demi</vt:lpstr>
      <vt:lpstr>Palatino Linotype</vt:lpstr>
      <vt:lpstr>Wingdings</vt:lpstr>
      <vt:lpstr>MHN</vt:lpstr>
      <vt:lpstr>Lactancia materna 101 Ventajas, consejos y trucos</vt:lpstr>
      <vt:lpstr>Bienvenido</vt:lpstr>
      <vt:lpstr>Al final de esta presentación, usted podrá…</vt:lpstr>
      <vt:lpstr>3 cosas que necesita saber</vt:lpstr>
      <vt:lpstr>Beneficios de la lactancia materna</vt:lpstr>
      <vt:lpstr>Obstáculos comunes</vt:lpstr>
      <vt:lpstr>Experiencias comunes</vt:lpstr>
      <vt:lpstr>Recursos disponibles</vt:lpstr>
      <vt:lpstr>Hablemos…</vt:lpstr>
      <vt:lpstr>Pensar-colaborar-compartir</vt:lpstr>
      <vt:lpstr>Discusión en grupo</vt:lpstr>
      <vt:lpstr>Reflexión personal</vt:lpstr>
      <vt:lpstr>¿Preguntas?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Translated by The Spanish Group LLC: A Document Translation Service https://www.thespanishgroup.org</dc:creator>
  <cp:lastModifiedBy>Vanessa Helfrick Paulus</cp:lastModifiedBy>
  <cp:revision>52</cp:revision>
  <dcterms:created xsi:type="dcterms:W3CDTF">2021-03-25T16:45:16Z</dcterms:created>
  <dcterms:modified xsi:type="dcterms:W3CDTF">2022-06-21T17:08:20Z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y fmtid="{D5CDD505-2E9C-101B-9397-08002B2CF9AE}" pid="3" name="MediaServiceImageTags">
    <vt:lpwstr/>
  </property>
</Properties>
</file>